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56" r:id="rId2"/>
    <p:sldId id="262" r:id="rId3"/>
    <p:sldId id="263" r:id="rId4"/>
    <p:sldId id="259" r:id="rId5"/>
    <p:sldId id="264" r:id="rId6"/>
    <p:sldId id="265" r:id="rId7"/>
    <p:sldId id="266" r:id="rId8"/>
    <p:sldId id="267" r:id="rId9"/>
    <p:sldId id="272" r:id="rId10"/>
    <p:sldId id="270" r:id="rId11"/>
    <p:sldId id="268" r:id="rId12"/>
    <p:sldId id="277" r:id="rId13"/>
    <p:sldId id="281" r:id="rId14"/>
    <p:sldId id="282" r:id="rId15"/>
    <p:sldId id="283" r:id="rId16"/>
    <p:sldId id="284" r:id="rId17"/>
    <p:sldId id="278" r:id="rId18"/>
    <p:sldId id="280" r:id="rId19"/>
    <p:sldId id="308" r:id="rId20"/>
    <p:sldId id="279" r:id="rId21"/>
    <p:sldId id="271" r:id="rId22"/>
    <p:sldId id="287" r:id="rId23"/>
    <p:sldId id="288" r:id="rId24"/>
    <p:sldId id="289" r:id="rId25"/>
    <p:sldId id="295" r:id="rId26"/>
    <p:sldId id="290" r:id="rId27"/>
    <p:sldId id="291" r:id="rId28"/>
    <p:sldId id="292" r:id="rId29"/>
    <p:sldId id="293" r:id="rId30"/>
    <p:sldId id="294" r:id="rId31"/>
    <p:sldId id="296" r:id="rId32"/>
    <p:sldId id="297" r:id="rId33"/>
    <p:sldId id="301" r:id="rId34"/>
    <p:sldId id="302" r:id="rId35"/>
    <p:sldId id="303" r:id="rId36"/>
    <p:sldId id="304" r:id="rId37"/>
    <p:sldId id="286" r:id="rId38"/>
    <p:sldId id="299" r:id="rId39"/>
    <p:sldId id="298" r:id="rId40"/>
    <p:sldId id="300" r:id="rId41"/>
    <p:sldId id="305" r:id="rId42"/>
    <p:sldId id="306" r:id="rId43"/>
    <p:sldId id="307" r:id="rId44"/>
    <p:sldId id="273" r:id="rId45"/>
    <p:sldId id="274" r:id="rId46"/>
    <p:sldId id="276"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CB1659A6-732F-490B-BF8E-EE9780068B2A}">
          <p14:sldIdLst>
            <p14:sldId id="256"/>
            <p14:sldId id="262"/>
            <p14:sldId id="263"/>
            <p14:sldId id="259"/>
            <p14:sldId id="264"/>
            <p14:sldId id="265"/>
            <p14:sldId id="266"/>
            <p14:sldId id="267"/>
            <p14:sldId id="272"/>
            <p14:sldId id="270"/>
            <p14:sldId id="268"/>
            <p14:sldId id="277"/>
            <p14:sldId id="281"/>
            <p14:sldId id="282"/>
            <p14:sldId id="283"/>
            <p14:sldId id="284"/>
            <p14:sldId id="278"/>
            <p14:sldId id="280"/>
            <p14:sldId id="308"/>
            <p14:sldId id="279"/>
            <p14:sldId id="271"/>
            <p14:sldId id="287"/>
            <p14:sldId id="288"/>
            <p14:sldId id="289"/>
            <p14:sldId id="295"/>
            <p14:sldId id="290"/>
            <p14:sldId id="291"/>
            <p14:sldId id="292"/>
            <p14:sldId id="293"/>
            <p14:sldId id="294"/>
            <p14:sldId id="296"/>
            <p14:sldId id="297"/>
            <p14:sldId id="301"/>
            <p14:sldId id="302"/>
            <p14:sldId id="303"/>
            <p14:sldId id="304"/>
            <p14:sldId id="286"/>
            <p14:sldId id="299"/>
            <p14:sldId id="298"/>
            <p14:sldId id="300"/>
            <p14:sldId id="305"/>
            <p14:sldId id="306"/>
            <p14:sldId id="307"/>
            <p14:sldId id="273"/>
            <p14:sldId id="274"/>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4A6"/>
    <a:srgbClr val="004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19" autoAdjust="0"/>
    <p:restoredTop sz="94785"/>
  </p:normalViewPr>
  <p:slideViewPr>
    <p:cSldViewPr snapToGrid="0" snapToObjects="1">
      <p:cViewPr varScale="1">
        <p:scale>
          <a:sx n="175" d="100"/>
          <a:sy n="175" d="100"/>
        </p:scale>
        <p:origin x="17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C:\Users\tilak\Desktop\NUS%20project\train_log.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tilak\Desktop\NUS%20project\train_log.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tilak\Desktop\NUS%20project\train_log.csv"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Cross</a:t>
            </a:r>
            <a:r>
              <a:rPr lang="en-IN" baseline="0"/>
              <a:t> Entropy Dice Loss</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1105961176632556E-2"/>
          <c:y val="0.14141798909625949"/>
          <c:w val="0.92765560705490036"/>
          <c:h val="0.69123657679027528"/>
        </c:manualLayout>
      </c:layout>
      <c:lineChart>
        <c:grouping val="standard"/>
        <c:varyColors val="0"/>
        <c:ser>
          <c:idx val="0"/>
          <c:order val="0"/>
          <c:tx>
            <c:strRef>
              <c:f>train_log!$A$1</c:f>
              <c:strCache>
                <c:ptCount val="1"/>
                <c:pt idx="0">
                  <c:v>train_loss</c:v>
                </c:pt>
              </c:strCache>
            </c:strRef>
          </c:tx>
          <c:spPr>
            <a:ln w="28575" cap="rnd">
              <a:solidFill>
                <a:schemeClr val="accent1"/>
              </a:solidFill>
              <a:round/>
            </a:ln>
            <a:effectLst/>
          </c:spPr>
          <c:marker>
            <c:symbol val="none"/>
          </c:marker>
          <c:val>
            <c:numRef>
              <c:f>train_log!$A$2:$A$51</c:f>
              <c:numCache>
                <c:formatCode>General</c:formatCode>
                <c:ptCount val="50"/>
                <c:pt idx="0">
                  <c:v>1.17913585841952</c:v>
                </c:pt>
                <c:pt idx="1">
                  <c:v>0.80175556917095603</c:v>
                </c:pt>
                <c:pt idx="2">
                  <c:v>0.45447103590217902</c:v>
                </c:pt>
                <c:pt idx="3">
                  <c:v>0.35231830346495302</c:v>
                </c:pt>
                <c:pt idx="4">
                  <c:v>0.28861994540958202</c:v>
                </c:pt>
                <c:pt idx="5">
                  <c:v>0.27176550690510898</c:v>
                </c:pt>
                <c:pt idx="6">
                  <c:v>0.25408113762662099</c:v>
                </c:pt>
                <c:pt idx="7">
                  <c:v>0.24809077111494399</c:v>
                </c:pt>
                <c:pt idx="8">
                  <c:v>0.228144599356461</c:v>
                </c:pt>
                <c:pt idx="9">
                  <c:v>0.22317918601320699</c:v>
                </c:pt>
                <c:pt idx="10">
                  <c:v>0.215518928545327</c:v>
                </c:pt>
                <c:pt idx="11">
                  <c:v>0.224063396509458</c:v>
                </c:pt>
                <c:pt idx="12">
                  <c:v>0.21974700963615701</c:v>
                </c:pt>
                <c:pt idx="13">
                  <c:v>0.19462583907208</c:v>
                </c:pt>
                <c:pt idx="14">
                  <c:v>0.189502463486064</c:v>
                </c:pt>
                <c:pt idx="15">
                  <c:v>0.186617187006556</c:v>
                </c:pt>
                <c:pt idx="16">
                  <c:v>0.18548852297945401</c:v>
                </c:pt>
                <c:pt idx="17">
                  <c:v>0.18336036100761199</c:v>
                </c:pt>
                <c:pt idx="18">
                  <c:v>0.18268832375309299</c:v>
                </c:pt>
                <c:pt idx="19">
                  <c:v>0.18054886054784999</c:v>
                </c:pt>
                <c:pt idx="20">
                  <c:v>0.17956392359525999</c:v>
                </c:pt>
                <c:pt idx="21">
                  <c:v>0.17904606543073601</c:v>
                </c:pt>
                <c:pt idx="22">
                  <c:v>0.178741636857464</c:v>
                </c:pt>
                <c:pt idx="23">
                  <c:v>0.17743934483373899</c:v>
                </c:pt>
                <c:pt idx="24">
                  <c:v>0.17671917378902399</c:v>
                </c:pt>
                <c:pt idx="25">
                  <c:v>0.173139748881705</c:v>
                </c:pt>
                <c:pt idx="26">
                  <c:v>0.17260572405077901</c:v>
                </c:pt>
                <c:pt idx="27">
                  <c:v>0.17255000241879201</c:v>
                </c:pt>
                <c:pt idx="28">
                  <c:v>0.17215092530223799</c:v>
                </c:pt>
                <c:pt idx="29">
                  <c:v>0.17212793625780001</c:v>
                </c:pt>
                <c:pt idx="30">
                  <c:v>0.17948985666926201</c:v>
                </c:pt>
                <c:pt idx="31">
                  <c:v>0.17465376195993501</c:v>
                </c:pt>
                <c:pt idx="32">
                  <c:v>0.17208573709598801</c:v>
                </c:pt>
                <c:pt idx="33">
                  <c:v>0.175286514304615</c:v>
                </c:pt>
                <c:pt idx="34">
                  <c:v>0.170128674371473</c:v>
                </c:pt>
                <c:pt idx="35">
                  <c:v>0.1687825974911</c:v>
                </c:pt>
                <c:pt idx="36">
                  <c:v>0.16931684178054601</c:v>
                </c:pt>
                <c:pt idx="37">
                  <c:v>0.166296878486723</c:v>
                </c:pt>
                <c:pt idx="38">
                  <c:v>0.164391116475436</c:v>
                </c:pt>
                <c:pt idx="39">
                  <c:v>0.162130202023099</c:v>
                </c:pt>
                <c:pt idx="40">
                  <c:v>0.16096607134190899</c:v>
                </c:pt>
                <c:pt idx="41">
                  <c:v>0.164458045226276</c:v>
                </c:pt>
                <c:pt idx="42">
                  <c:v>0.15857239401162501</c:v>
                </c:pt>
                <c:pt idx="43">
                  <c:v>0.15686544990954701</c:v>
                </c:pt>
                <c:pt idx="44">
                  <c:v>0.15647526029775299</c:v>
                </c:pt>
                <c:pt idx="45">
                  <c:v>0.156993070052037</c:v>
                </c:pt>
                <c:pt idx="46">
                  <c:v>0.15656138315277901</c:v>
                </c:pt>
                <c:pt idx="47">
                  <c:v>0.15914724339077699</c:v>
                </c:pt>
                <c:pt idx="48">
                  <c:v>0.15663806562177501</c:v>
                </c:pt>
                <c:pt idx="49">
                  <c:v>0.15054800352127901</c:v>
                </c:pt>
              </c:numCache>
            </c:numRef>
          </c:val>
          <c:smooth val="0"/>
          <c:extLst>
            <c:ext xmlns:c16="http://schemas.microsoft.com/office/drawing/2014/chart" uri="{C3380CC4-5D6E-409C-BE32-E72D297353CC}">
              <c16:uniqueId val="{00000000-F6EA-40A8-8DD2-C234D49FCFF0}"/>
            </c:ext>
          </c:extLst>
        </c:ser>
        <c:ser>
          <c:idx val="1"/>
          <c:order val="1"/>
          <c:tx>
            <c:strRef>
              <c:f>train_log!$B$1</c:f>
              <c:strCache>
                <c:ptCount val="1"/>
                <c:pt idx="0">
                  <c:v>val_loss</c:v>
                </c:pt>
              </c:strCache>
            </c:strRef>
          </c:tx>
          <c:spPr>
            <a:ln w="28575" cap="rnd">
              <a:solidFill>
                <a:schemeClr val="accent2"/>
              </a:solidFill>
              <a:round/>
            </a:ln>
            <a:effectLst/>
          </c:spPr>
          <c:marker>
            <c:symbol val="none"/>
          </c:marker>
          <c:val>
            <c:numRef>
              <c:f>train_log!$B$2:$B$51</c:f>
              <c:numCache>
                <c:formatCode>General</c:formatCode>
                <c:ptCount val="50"/>
                <c:pt idx="0">
                  <c:v>0.99451037189539704</c:v>
                </c:pt>
                <c:pt idx="1">
                  <c:v>0.51852054105085399</c:v>
                </c:pt>
                <c:pt idx="2">
                  <c:v>0.34326102190157898</c:v>
                </c:pt>
                <c:pt idx="3">
                  <c:v>0.267270397394895</c:v>
                </c:pt>
                <c:pt idx="4">
                  <c:v>0.28107467556700899</c:v>
                </c:pt>
                <c:pt idx="5">
                  <c:v>0.229788475396002</c:v>
                </c:pt>
                <c:pt idx="6">
                  <c:v>0.19969946891069401</c:v>
                </c:pt>
                <c:pt idx="7">
                  <c:v>0.21670256270205199</c:v>
                </c:pt>
                <c:pt idx="8">
                  <c:v>0.20701645906357199</c:v>
                </c:pt>
                <c:pt idx="9">
                  <c:v>0.19193019170094899</c:v>
                </c:pt>
                <c:pt idx="10">
                  <c:v>0.211547929574461</c:v>
                </c:pt>
                <c:pt idx="11">
                  <c:v>0.20902181570144199</c:v>
                </c:pt>
                <c:pt idx="12">
                  <c:v>0.201687775333138</c:v>
                </c:pt>
                <c:pt idx="13">
                  <c:v>0.17560874648830399</c:v>
                </c:pt>
                <c:pt idx="14">
                  <c:v>0.17655619102365799</c:v>
                </c:pt>
                <c:pt idx="15">
                  <c:v>0.17236745247946</c:v>
                </c:pt>
                <c:pt idx="16">
                  <c:v>0.17225142239647701</c:v>
                </c:pt>
                <c:pt idx="17">
                  <c:v>0.17531096036819799</c:v>
                </c:pt>
                <c:pt idx="18">
                  <c:v>0.16911136139841601</c:v>
                </c:pt>
                <c:pt idx="19">
                  <c:v>0.176417737322695</c:v>
                </c:pt>
                <c:pt idx="20">
                  <c:v>0.17112172132029199</c:v>
                </c:pt>
                <c:pt idx="21">
                  <c:v>0.16776434375959201</c:v>
                </c:pt>
                <c:pt idx="22">
                  <c:v>0.16821283606045301</c:v>
                </c:pt>
                <c:pt idx="23">
                  <c:v>0.16977673199246901</c:v>
                </c:pt>
                <c:pt idx="24">
                  <c:v>0.16908853676389199</c:v>
                </c:pt>
                <c:pt idx="25">
                  <c:v>0.16930025246213401</c:v>
                </c:pt>
                <c:pt idx="26">
                  <c:v>0.16943289471023201</c:v>
                </c:pt>
                <c:pt idx="27">
                  <c:v>0.16946158886832299</c:v>
                </c:pt>
                <c:pt idx="28">
                  <c:v>0.169410828281851</c:v>
                </c:pt>
                <c:pt idx="29">
                  <c:v>0.16930931127246601</c:v>
                </c:pt>
                <c:pt idx="30">
                  <c:v>0.17662877699031501</c:v>
                </c:pt>
                <c:pt idx="31">
                  <c:v>0.16985631514998001</c:v>
                </c:pt>
                <c:pt idx="32">
                  <c:v>0.17276591676122999</c:v>
                </c:pt>
                <c:pt idx="33">
                  <c:v>0.17099167472299401</c:v>
                </c:pt>
                <c:pt idx="34">
                  <c:v>0.169561825035249</c:v>
                </c:pt>
                <c:pt idx="35">
                  <c:v>0.17327589004793501</c:v>
                </c:pt>
                <c:pt idx="36">
                  <c:v>0.16467029535595101</c:v>
                </c:pt>
                <c:pt idx="37">
                  <c:v>0.166602914824205</c:v>
                </c:pt>
                <c:pt idx="38">
                  <c:v>0.16400832178838101</c:v>
                </c:pt>
                <c:pt idx="39">
                  <c:v>0.16341366750352501</c:v>
                </c:pt>
                <c:pt idx="40">
                  <c:v>0.16089133436188899</c:v>
                </c:pt>
                <c:pt idx="41">
                  <c:v>0.17123976327917101</c:v>
                </c:pt>
                <c:pt idx="42">
                  <c:v>0.16062452238710401</c:v>
                </c:pt>
                <c:pt idx="43">
                  <c:v>0.16024863895247901</c:v>
                </c:pt>
                <c:pt idx="44">
                  <c:v>0.16226150051635799</c:v>
                </c:pt>
                <c:pt idx="45">
                  <c:v>0.155397095443571</c:v>
                </c:pt>
                <c:pt idx="46">
                  <c:v>0.16610165597761301</c:v>
                </c:pt>
                <c:pt idx="47">
                  <c:v>0.18176673780031</c:v>
                </c:pt>
                <c:pt idx="48">
                  <c:v>0.16301978949238199</c:v>
                </c:pt>
                <c:pt idx="49">
                  <c:v>0.15783304885468</c:v>
                </c:pt>
              </c:numCache>
            </c:numRef>
          </c:val>
          <c:smooth val="0"/>
          <c:extLst>
            <c:ext xmlns:c16="http://schemas.microsoft.com/office/drawing/2014/chart" uri="{C3380CC4-5D6E-409C-BE32-E72D297353CC}">
              <c16:uniqueId val="{00000001-F6EA-40A8-8DD2-C234D49FCFF0}"/>
            </c:ext>
          </c:extLst>
        </c:ser>
        <c:dLbls>
          <c:showLegendKey val="0"/>
          <c:showVal val="0"/>
          <c:showCatName val="0"/>
          <c:showSerName val="0"/>
          <c:showPercent val="0"/>
          <c:showBubbleSize val="0"/>
        </c:dLbls>
        <c:smooth val="0"/>
        <c:axId val="1218890111"/>
        <c:axId val="1218880543"/>
      </c:lineChart>
      <c:catAx>
        <c:axId val="1218890111"/>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18880543"/>
        <c:crosses val="autoZero"/>
        <c:auto val="1"/>
        <c:lblAlgn val="ctr"/>
        <c:lblOffset val="100"/>
        <c:noMultiLvlLbl val="0"/>
      </c:catAx>
      <c:valAx>
        <c:axId val="121888054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188901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Dice Curve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train_log!$C$1</c:f>
              <c:strCache>
                <c:ptCount val="1"/>
                <c:pt idx="0">
                  <c:v>train_dice</c:v>
                </c:pt>
              </c:strCache>
            </c:strRef>
          </c:tx>
          <c:spPr>
            <a:ln w="28575" cap="rnd">
              <a:solidFill>
                <a:schemeClr val="accent1"/>
              </a:solidFill>
              <a:round/>
            </a:ln>
            <a:effectLst/>
          </c:spPr>
          <c:marker>
            <c:symbol val="none"/>
          </c:marker>
          <c:val>
            <c:numRef>
              <c:f>train_log!$C$2:$C$51</c:f>
              <c:numCache>
                <c:formatCode>General</c:formatCode>
                <c:ptCount val="50"/>
                <c:pt idx="0">
                  <c:v>1.3936246745288299E-2</c:v>
                </c:pt>
                <c:pt idx="1">
                  <c:v>0.54213285446166903</c:v>
                </c:pt>
                <c:pt idx="2">
                  <c:v>0.62930428981780995</c:v>
                </c:pt>
                <c:pt idx="3">
                  <c:v>0.68948978185653598</c:v>
                </c:pt>
                <c:pt idx="4">
                  <c:v>0.74114108085632302</c:v>
                </c:pt>
                <c:pt idx="5">
                  <c:v>0.75291889905929499</c:v>
                </c:pt>
                <c:pt idx="6">
                  <c:v>0.76795524358749301</c:v>
                </c:pt>
                <c:pt idx="7">
                  <c:v>0.77221024036407404</c:v>
                </c:pt>
                <c:pt idx="8">
                  <c:v>0.79041475057601895</c:v>
                </c:pt>
                <c:pt idx="9">
                  <c:v>0.794075727462768</c:v>
                </c:pt>
                <c:pt idx="10">
                  <c:v>0.80171138048171997</c:v>
                </c:pt>
                <c:pt idx="11">
                  <c:v>0.793418288230896</c:v>
                </c:pt>
                <c:pt idx="12">
                  <c:v>0.79712080955505304</c:v>
                </c:pt>
                <c:pt idx="13">
                  <c:v>0.82059681415557795</c:v>
                </c:pt>
                <c:pt idx="14">
                  <c:v>0.825411677360534</c:v>
                </c:pt>
                <c:pt idx="15">
                  <c:v>0.82808589935302701</c:v>
                </c:pt>
                <c:pt idx="16">
                  <c:v>0.82902359962463301</c:v>
                </c:pt>
                <c:pt idx="17">
                  <c:v>0.83102828264236395</c:v>
                </c:pt>
                <c:pt idx="18">
                  <c:v>0.83165311813354403</c:v>
                </c:pt>
                <c:pt idx="19">
                  <c:v>0.83376407623291005</c:v>
                </c:pt>
                <c:pt idx="20">
                  <c:v>0.83465045690536499</c:v>
                </c:pt>
                <c:pt idx="21">
                  <c:v>0.83529216051101596</c:v>
                </c:pt>
                <c:pt idx="22">
                  <c:v>0.83522313833236606</c:v>
                </c:pt>
                <c:pt idx="23">
                  <c:v>0.836647748947143</c:v>
                </c:pt>
                <c:pt idx="24">
                  <c:v>0.83724230527877797</c:v>
                </c:pt>
                <c:pt idx="25">
                  <c:v>0.84072071313857999</c:v>
                </c:pt>
                <c:pt idx="26">
                  <c:v>0.84113901853561401</c:v>
                </c:pt>
                <c:pt idx="27">
                  <c:v>0.84114241600036599</c:v>
                </c:pt>
                <c:pt idx="28">
                  <c:v>0.84156155586242598</c:v>
                </c:pt>
                <c:pt idx="29">
                  <c:v>0.84159386157989502</c:v>
                </c:pt>
                <c:pt idx="30">
                  <c:v>0.83450233936309803</c:v>
                </c:pt>
                <c:pt idx="31">
                  <c:v>0.83898228406906095</c:v>
                </c:pt>
                <c:pt idx="32">
                  <c:v>0.84121650457382202</c:v>
                </c:pt>
                <c:pt idx="33">
                  <c:v>0.83806961774826005</c:v>
                </c:pt>
                <c:pt idx="34">
                  <c:v>0.84289741516113204</c:v>
                </c:pt>
                <c:pt idx="35">
                  <c:v>0.84426194429397505</c:v>
                </c:pt>
                <c:pt idx="36">
                  <c:v>0.84340763092041005</c:v>
                </c:pt>
                <c:pt idx="37">
                  <c:v>0.84638190269470204</c:v>
                </c:pt>
                <c:pt idx="38">
                  <c:v>0.84825295209884599</c:v>
                </c:pt>
                <c:pt idx="39">
                  <c:v>0.85040265321731501</c:v>
                </c:pt>
                <c:pt idx="40">
                  <c:v>0.85124683380126898</c:v>
                </c:pt>
                <c:pt idx="41">
                  <c:v>0.84809160232543901</c:v>
                </c:pt>
                <c:pt idx="42">
                  <c:v>0.85386204719543402</c:v>
                </c:pt>
                <c:pt idx="43">
                  <c:v>0.85489147901535001</c:v>
                </c:pt>
                <c:pt idx="44">
                  <c:v>0.85549390316009499</c:v>
                </c:pt>
                <c:pt idx="45">
                  <c:v>0.85484749078750599</c:v>
                </c:pt>
                <c:pt idx="46">
                  <c:v>0.85533416271209695</c:v>
                </c:pt>
                <c:pt idx="47">
                  <c:v>0.85289102792739802</c:v>
                </c:pt>
                <c:pt idx="48">
                  <c:v>0.85518628358840898</c:v>
                </c:pt>
                <c:pt idx="49">
                  <c:v>0.86103516817092896</c:v>
                </c:pt>
              </c:numCache>
            </c:numRef>
          </c:val>
          <c:smooth val="0"/>
          <c:extLst>
            <c:ext xmlns:c16="http://schemas.microsoft.com/office/drawing/2014/chart" uri="{C3380CC4-5D6E-409C-BE32-E72D297353CC}">
              <c16:uniqueId val="{00000000-8CAA-4DBA-AF90-1586A361B95F}"/>
            </c:ext>
          </c:extLst>
        </c:ser>
        <c:ser>
          <c:idx val="1"/>
          <c:order val="1"/>
          <c:tx>
            <c:strRef>
              <c:f>train_log!$D$1</c:f>
              <c:strCache>
                <c:ptCount val="1"/>
                <c:pt idx="0">
                  <c:v>val_dice</c:v>
                </c:pt>
              </c:strCache>
            </c:strRef>
          </c:tx>
          <c:spPr>
            <a:ln w="28575" cap="rnd">
              <a:solidFill>
                <a:schemeClr val="accent2"/>
              </a:solidFill>
              <a:round/>
            </a:ln>
            <a:effectLst/>
          </c:spPr>
          <c:marker>
            <c:symbol val="none"/>
          </c:marker>
          <c:val>
            <c:numRef>
              <c:f>train_log!$D$2:$D$51</c:f>
              <c:numCache>
                <c:formatCode>General</c:formatCode>
                <c:ptCount val="50"/>
                <c:pt idx="0">
                  <c:v>0.37728446722030601</c:v>
                </c:pt>
                <c:pt idx="1">
                  <c:v>0.61730206012725797</c:v>
                </c:pt>
                <c:pt idx="2">
                  <c:v>0.70713996887206998</c:v>
                </c:pt>
                <c:pt idx="3">
                  <c:v>0.75974416732787997</c:v>
                </c:pt>
                <c:pt idx="4">
                  <c:v>0.74787425994873002</c:v>
                </c:pt>
                <c:pt idx="5">
                  <c:v>0.78781056404113703</c:v>
                </c:pt>
                <c:pt idx="6">
                  <c:v>0.82115733623504605</c:v>
                </c:pt>
                <c:pt idx="7">
                  <c:v>0.80034804344177202</c:v>
                </c:pt>
                <c:pt idx="8">
                  <c:v>0.80895262956619196</c:v>
                </c:pt>
                <c:pt idx="9">
                  <c:v>0.82317394018173196</c:v>
                </c:pt>
                <c:pt idx="10">
                  <c:v>0.80438148975372303</c:v>
                </c:pt>
                <c:pt idx="11">
                  <c:v>0.80585515499114901</c:v>
                </c:pt>
                <c:pt idx="12">
                  <c:v>0.81220090389251698</c:v>
                </c:pt>
                <c:pt idx="13">
                  <c:v>0.83848100900650002</c:v>
                </c:pt>
                <c:pt idx="14">
                  <c:v>0.83697992563247603</c:v>
                </c:pt>
                <c:pt idx="15">
                  <c:v>0.841258704662323</c:v>
                </c:pt>
                <c:pt idx="16">
                  <c:v>0.84084618091583196</c:v>
                </c:pt>
                <c:pt idx="17">
                  <c:v>0.83758896589279097</c:v>
                </c:pt>
                <c:pt idx="18">
                  <c:v>0.84379750490188599</c:v>
                </c:pt>
                <c:pt idx="19">
                  <c:v>0.83646798133850098</c:v>
                </c:pt>
                <c:pt idx="20">
                  <c:v>0.84164357185363703</c:v>
                </c:pt>
                <c:pt idx="21">
                  <c:v>0.84596294164657504</c:v>
                </c:pt>
                <c:pt idx="22">
                  <c:v>0.84427595138549705</c:v>
                </c:pt>
                <c:pt idx="23">
                  <c:v>0.84274107217788696</c:v>
                </c:pt>
                <c:pt idx="24">
                  <c:v>0.84356361627578702</c:v>
                </c:pt>
                <c:pt idx="25">
                  <c:v>0.84318000078201205</c:v>
                </c:pt>
                <c:pt idx="26">
                  <c:v>0.84294563531875599</c:v>
                </c:pt>
                <c:pt idx="27">
                  <c:v>0.84287720918655396</c:v>
                </c:pt>
                <c:pt idx="28">
                  <c:v>0.84292531013488703</c:v>
                </c:pt>
                <c:pt idx="29">
                  <c:v>0.84303438663482599</c:v>
                </c:pt>
                <c:pt idx="30">
                  <c:v>0.83637887239456099</c:v>
                </c:pt>
                <c:pt idx="31">
                  <c:v>0.84225535392761197</c:v>
                </c:pt>
                <c:pt idx="32">
                  <c:v>0.83906435966491699</c:v>
                </c:pt>
                <c:pt idx="33">
                  <c:v>0.84087079763412398</c:v>
                </c:pt>
                <c:pt idx="34">
                  <c:v>0.84212607145309404</c:v>
                </c:pt>
                <c:pt idx="35">
                  <c:v>0.83871328830718905</c:v>
                </c:pt>
                <c:pt idx="36">
                  <c:v>0.84728658199310303</c:v>
                </c:pt>
                <c:pt idx="37">
                  <c:v>0.84570920467376698</c:v>
                </c:pt>
                <c:pt idx="38">
                  <c:v>0.84756970405578602</c:v>
                </c:pt>
                <c:pt idx="39">
                  <c:v>0.84841316938400202</c:v>
                </c:pt>
                <c:pt idx="40">
                  <c:v>0.85083490610122603</c:v>
                </c:pt>
                <c:pt idx="41">
                  <c:v>0.84168440103530795</c:v>
                </c:pt>
                <c:pt idx="42">
                  <c:v>0.85069602727890004</c:v>
                </c:pt>
                <c:pt idx="43">
                  <c:v>0.85137224197387695</c:v>
                </c:pt>
                <c:pt idx="44">
                  <c:v>0.84912085533142001</c:v>
                </c:pt>
                <c:pt idx="45">
                  <c:v>0.85593092441558805</c:v>
                </c:pt>
                <c:pt idx="46">
                  <c:v>0.84503614902496305</c:v>
                </c:pt>
                <c:pt idx="47">
                  <c:v>0.83107066154479903</c:v>
                </c:pt>
                <c:pt idx="48">
                  <c:v>0.84946179389953602</c:v>
                </c:pt>
                <c:pt idx="49">
                  <c:v>0.85335016250610296</c:v>
                </c:pt>
              </c:numCache>
            </c:numRef>
          </c:val>
          <c:smooth val="0"/>
          <c:extLst>
            <c:ext xmlns:c16="http://schemas.microsoft.com/office/drawing/2014/chart" uri="{C3380CC4-5D6E-409C-BE32-E72D297353CC}">
              <c16:uniqueId val="{00000001-8CAA-4DBA-AF90-1586A361B95F}"/>
            </c:ext>
          </c:extLst>
        </c:ser>
        <c:dLbls>
          <c:showLegendKey val="0"/>
          <c:showVal val="0"/>
          <c:showCatName val="0"/>
          <c:showSerName val="0"/>
          <c:showPercent val="0"/>
          <c:showBubbleSize val="0"/>
        </c:dLbls>
        <c:smooth val="0"/>
        <c:axId val="1347445295"/>
        <c:axId val="1347437807"/>
      </c:lineChart>
      <c:catAx>
        <c:axId val="1347445295"/>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47437807"/>
        <c:crosses val="autoZero"/>
        <c:auto val="1"/>
        <c:lblAlgn val="ctr"/>
        <c:lblOffset val="100"/>
        <c:noMultiLvlLbl val="0"/>
      </c:catAx>
      <c:valAx>
        <c:axId val="13474378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474452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Jaccard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train_log!$E$1</c:f>
              <c:strCache>
                <c:ptCount val="1"/>
                <c:pt idx="0">
                  <c:v>train_jaccard</c:v>
                </c:pt>
              </c:strCache>
            </c:strRef>
          </c:tx>
          <c:spPr>
            <a:ln w="28575" cap="rnd">
              <a:solidFill>
                <a:schemeClr val="accent1"/>
              </a:solidFill>
              <a:round/>
            </a:ln>
            <a:effectLst/>
          </c:spPr>
          <c:marker>
            <c:symbol val="none"/>
          </c:marker>
          <c:val>
            <c:numRef>
              <c:f>train_log!$E$2:$E$51</c:f>
              <c:numCache>
                <c:formatCode>General</c:formatCode>
                <c:ptCount val="50"/>
                <c:pt idx="0">
                  <c:v>8.3487890660762804E-3</c:v>
                </c:pt>
                <c:pt idx="1">
                  <c:v>0.39458864927291798</c:v>
                </c:pt>
                <c:pt idx="2">
                  <c:v>0.47667858004570002</c:v>
                </c:pt>
                <c:pt idx="3">
                  <c:v>0.54577147960662797</c:v>
                </c:pt>
                <c:pt idx="4">
                  <c:v>0.60809522867202703</c:v>
                </c:pt>
                <c:pt idx="5">
                  <c:v>0.62348210811614901</c:v>
                </c:pt>
                <c:pt idx="6">
                  <c:v>0.64131379127502397</c:v>
                </c:pt>
                <c:pt idx="7">
                  <c:v>0.64507257938384999</c:v>
                </c:pt>
                <c:pt idx="8">
                  <c:v>0.66776740550994795</c:v>
                </c:pt>
                <c:pt idx="9">
                  <c:v>0.67311072349548295</c:v>
                </c:pt>
                <c:pt idx="10">
                  <c:v>0.68323773145675604</c:v>
                </c:pt>
                <c:pt idx="11">
                  <c:v>0.67413479089736905</c:v>
                </c:pt>
                <c:pt idx="12">
                  <c:v>0.67884224653243996</c:v>
                </c:pt>
                <c:pt idx="13">
                  <c:v>0.70704293251037598</c:v>
                </c:pt>
                <c:pt idx="14">
                  <c:v>0.71327674388885498</c:v>
                </c:pt>
                <c:pt idx="15">
                  <c:v>0.71685898303985596</c:v>
                </c:pt>
                <c:pt idx="16">
                  <c:v>0.71820950508117598</c:v>
                </c:pt>
                <c:pt idx="17">
                  <c:v>0.72090196609497004</c:v>
                </c:pt>
                <c:pt idx="18">
                  <c:v>0.72162652015686002</c:v>
                </c:pt>
                <c:pt idx="19">
                  <c:v>0.72427141666412298</c:v>
                </c:pt>
                <c:pt idx="20">
                  <c:v>0.72541558742523105</c:v>
                </c:pt>
                <c:pt idx="21">
                  <c:v>0.726395964622497</c:v>
                </c:pt>
                <c:pt idx="22">
                  <c:v>0.726185262203216</c:v>
                </c:pt>
                <c:pt idx="23">
                  <c:v>0.72795540094375599</c:v>
                </c:pt>
                <c:pt idx="24">
                  <c:v>0.72858154773712103</c:v>
                </c:pt>
                <c:pt idx="25">
                  <c:v>0.73345929384231501</c:v>
                </c:pt>
                <c:pt idx="26">
                  <c:v>0.73406767845153797</c:v>
                </c:pt>
                <c:pt idx="27">
                  <c:v>0.73412096500396695</c:v>
                </c:pt>
                <c:pt idx="28">
                  <c:v>0.73469054698944003</c:v>
                </c:pt>
                <c:pt idx="29">
                  <c:v>0.73472362756729104</c:v>
                </c:pt>
                <c:pt idx="30">
                  <c:v>0.72528153657913197</c:v>
                </c:pt>
                <c:pt idx="31">
                  <c:v>0.73136681318283003</c:v>
                </c:pt>
                <c:pt idx="32">
                  <c:v>0.73417556285858099</c:v>
                </c:pt>
                <c:pt idx="33">
                  <c:v>0.72904533147811801</c:v>
                </c:pt>
                <c:pt idx="34">
                  <c:v>0.73645049333572299</c:v>
                </c:pt>
                <c:pt idx="35">
                  <c:v>0.73779720067977905</c:v>
                </c:pt>
                <c:pt idx="36">
                  <c:v>0.73653858900070102</c:v>
                </c:pt>
                <c:pt idx="37">
                  <c:v>0.74074935913085904</c:v>
                </c:pt>
                <c:pt idx="38">
                  <c:v>0.74331694841384799</c:v>
                </c:pt>
                <c:pt idx="39">
                  <c:v>0.74614554643630904</c:v>
                </c:pt>
                <c:pt idx="40">
                  <c:v>0.74743574857711703</c:v>
                </c:pt>
                <c:pt idx="41">
                  <c:v>0.74342340230941695</c:v>
                </c:pt>
                <c:pt idx="42">
                  <c:v>0.75112831592559803</c:v>
                </c:pt>
                <c:pt idx="43">
                  <c:v>0.75283169746398904</c:v>
                </c:pt>
                <c:pt idx="44">
                  <c:v>0.753362417221069</c:v>
                </c:pt>
                <c:pt idx="45">
                  <c:v>0.75243002176284701</c:v>
                </c:pt>
                <c:pt idx="46">
                  <c:v>0.75323653221130304</c:v>
                </c:pt>
                <c:pt idx="47">
                  <c:v>0.74942076206207198</c:v>
                </c:pt>
                <c:pt idx="48">
                  <c:v>0.75320911407470703</c:v>
                </c:pt>
                <c:pt idx="49">
                  <c:v>0.76156282424926702</c:v>
                </c:pt>
              </c:numCache>
            </c:numRef>
          </c:val>
          <c:smooth val="0"/>
          <c:extLst>
            <c:ext xmlns:c16="http://schemas.microsoft.com/office/drawing/2014/chart" uri="{C3380CC4-5D6E-409C-BE32-E72D297353CC}">
              <c16:uniqueId val="{00000000-ECCF-41DD-98C9-9D24D630E60C}"/>
            </c:ext>
          </c:extLst>
        </c:ser>
        <c:ser>
          <c:idx val="1"/>
          <c:order val="1"/>
          <c:tx>
            <c:strRef>
              <c:f>train_log!$F$1</c:f>
              <c:strCache>
                <c:ptCount val="1"/>
                <c:pt idx="0">
                  <c:v>val_jaccard</c:v>
                </c:pt>
              </c:strCache>
            </c:strRef>
          </c:tx>
          <c:spPr>
            <a:ln w="28575" cap="rnd">
              <a:solidFill>
                <a:schemeClr val="accent2"/>
              </a:solidFill>
              <a:round/>
            </a:ln>
            <a:effectLst/>
          </c:spPr>
          <c:marker>
            <c:symbol val="none"/>
          </c:marker>
          <c:val>
            <c:numRef>
              <c:f>train_log!$F$2:$F$51</c:f>
              <c:numCache>
                <c:formatCode>General</c:formatCode>
                <c:ptCount val="50"/>
                <c:pt idx="0">
                  <c:v>0.24627290666103299</c:v>
                </c:pt>
                <c:pt idx="1">
                  <c:v>0.464933991432189</c:v>
                </c:pt>
                <c:pt idx="2">
                  <c:v>0.55697953701019198</c:v>
                </c:pt>
                <c:pt idx="3">
                  <c:v>0.62994146347045898</c:v>
                </c:pt>
                <c:pt idx="4">
                  <c:v>0.61721700429916304</c:v>
                </c:pt>
                <c:pt idx="5">
                  <c:v>0.66129416227340698</c:v>
                </c:pt>
                <c:pt idx="6">
                  <c:v>0.70291489362716597</c:v>
                </c:pt>
                <c:pt idx="7">
                  <c:v>0.677656590938568</c:v>
                </c:pt>
                <c:pt idx="8">
                  <c:v>0.68755733966827304</c:v>
                </c:pt>
                <c:pt idx="9">
                  <c:v>0.70805603265762296</c:v>
                </c:pt>
                <c:pt idx="10">
                  <c:v>0.68371266126632602</c:v>
                </c:pt>
                <c:pt idx="11">
                  <c:v>0.68460953235626198</c:v>
                </c:pt>
                <c:pt idx="12">
                  <c:v>0.69233751296997004</c:v>
                </c:pt>
                <c:pt idx="13">
                  <c:v>0.72618621587753296</c:v>
                </c:pt>
                <c:pt idx="14">
                  <c:v>0.72473078966140703</c:v>
                </c:pt>
                <c:pt idx="15">
                  <c:v>0.73036462068557695</c:v>
                </c:pt>
                <c:pt idx="16">
                  <c:v>0.730227291584014</c:v>
                </c:pt>
                <c:pt idx="17">
                  <c:v>0.72608911991119296</c:v>
                </c:pt>
                <c:pt idx="18">
                  <c:v>0.73433423042297297</c:v>
                </c:pt>
                <c:pt idx="19">
                  <c:v>0.72504907846450795</c:v>
                </c:pt>
                <c:pt idx="20">
                  <c:v>0.73168784379959095</c:v>
                </c:pt>
                <c:pt idx="21">
                  <c:v>0.73706114292144698</c:v>
                </c:pt>
                <c:pt idx="22">
                  <c:v>0.73544812202453602</c:v>
                </c:pt>
                <c:pt idx="23">
                  <c:v>0.73357629776000899</c:v>
                </c:pt>
                <c:pt idx="24">
                  <c:v>0.73459017276763905</c:v>
                </c:pt>
                <c:pt idx="25">
                  <c:v>0.73431420326232899</c:v>
                </c:pt>
                <c:pt idx="26">
                  <c:v>0.73412150144577004</c:v>
                </c:pt>
                <c:pt idx="27">
                  <c:v>0.73409998416900601</c:v>
                </c:pt>
                <c:pt idx="28">
                  <c:v>0.73416382074356001</c:v>
                </c:pt>
                <c:pt idx="29">
                  <c:v>0.73431545495986905</c:v>
                </c:pt>
                <c:pt idx="30">
                  <c:v>0.72517919540405196</c:v>
                </c:pt>
                <c:pt idx="31">
                  <c:v>0.73384141921997004</c:v>
                </c:pt>
                <c:pt idx="32">
                  <c:v>0.72891807556152299</c:v>
                </c:pt>
                <c:pt idx="33">
                  <c:v>0.73144072294235196</c:v>
                </c:pt>
                <c:pt idx="34">
                  <c:v>0.73355853557586603</c:v>
                </c:pt>
                <c:pt idx="35">
                  <c:v>0.72992056608199996</c:v>
                </c:pt>
                <c:pt idx="36">
                  <c:v>0.74094295501708896</c:v>
                </c:pt>
                <c:pt idx="37">
                  <c:v>0.73760783672332697</c:v>
                </c:pt>
                <c:pt idx="38">
                  <c:v>0.74116516113281194</c:v>
                </c:pt>
                <c:pt idx="39">
                  <c:v>0.74155873060226396</c:v>
                </c:pt>
                <c:pt idx="40">
                  <c:v>0.74516421556472701</c:v>
                </c:pt>
                <c:pt idx="41">
                  <c:v>0.73363876342773404</c:v>
                </c:pt>
                <c:pt idx="42">
                  <c:v>0.745982766151428</c:v>
                </c:pt>
                <c:pt idx="43">
                  <c:v>0.746149241924285</c:v>
                </c:pt>
                <c:pt idx="44">
                  <c:v>0.74354708194732599</c:v>
                </c:pt>
                <c:pt idx="45">
                  <c:v>0.75287121534347501</c:v>
                </c:pt>
                <c:pt idx="46">
                  <c:v>0.73929053544998102</c:v>
                </c:pt>
                <c:pt idx="47">
                  <c:v>0.72077494859695401</c:v>
                </c:pt>
                <c:pt idx="48">
                  <c:v>0.74378031492233199</c:v>
                </c:pt>
                <c:pt idx="49">
                  <c:v>0.75022935867309504</c:v>
                </c:pt>
              </c:numCache>
            </c:numRef>
          </c:val>
          <c:smooth val="0"/>
          <c:extLst>
            <c:ext xmlns:c16="http://schemas.microsoft.com/office/drawing/2014/chart" uri="{C3380CC4-5D6E-409C-BE32-E72D297353CC}">
              <c16:uniqueId val="{00000001-ECCF-41DD-98C9-9D24D630E60C}"/>
            </c:ext>
          </c:extLst>
        </c:ser>
        <c:dLbls>
          <c:showLegendKey val="0"/>
          <c:showVal val="0"/>
          <c:showCatName val="0"/>
          <c:showSerName val="0"/>
          <c:showPercent val="0"/>
          <c:showBubbleSize val="0"/>
        </c:dLbls>
        <c:smooth val="0"/>
        <c:axId val="1222538735"/>
        <c:axId val="1222539151"/>
      </c:lineChart>
      <c:catAx>
        <c:axId val="1222538735"/>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2539151"/>
        <c:crosses val="autoZero"/>
        <c:auto val="1"/>
        <c:lblAlgn val="ctr"/>
        <c:lblOffset val="100"/>
        <c:noMultiLvlLbl val="0"/>
      </c:catAx>
      <c:valAx>
        <c:axId val="12225391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253873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8E7BF4-DEC5-FA47-A29E-30DCF970989F}" type="datetimeFigureOut">
              <a:rPr lang="en-US" smtClean="0"/>
              <a:t>8/6/23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BAA4B0-D2BB-0440-B6B9-589602D1BF66}" type="slidenum">
              <a:rPr lang="en-US" smtClean="0"/>
              <a:t>‹#›</a:t>
            </a:fld>
            <a:endParaRPr lang="en-US"/>
          </a:p>
        </p:txBody>
      </p:sp>
    </p:spTree>
    <p:extLst>
      <p:ext uri="{BB962C8B-B14F-4D97-AF65-F5344CB8AC3E}">
        <p14:creationId xmlns:p14="http://schemas.microsoft.com/office/powerpoint/2010/main" val="3715103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BAA4B0-D2BB-0440-B6B9-589602D1BF66}" type="slidenum">
              <a:rPr lang="en-US" smtClean="0"/>
              <a:t>18</a:t>
            </a:fld>
            <a:endParaRPr lang="en-US"/>
          </a:p>
        </p:txBody>
      </p:sp>
    </p:spTree>
    <p:extLst>
      <p:ext uri="{BB962C8B-B14F-4D97-AF65-F5344CB8AC3E}">
        <p14:creationId xmlns:p14="http://schemas.microsoft.com/office/powerpoint/2010/main" val="19120475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20C5C-E3A7-644D-9E6B-D27BE6AD7D9C}"/>
              </a:ext>
            </a:extLst>
          </p:cNvPr>
          <p:cNvSpPr>
            <a:spLocks noGrp="1"/>
          </p:cNvSpPr>
          <p:nvPr>
            <p:ph type="ctrTitle" hasCustomPrompt="1"/>
          </p:nvPr>
        </p:nvSpPr>
        <p:spPr>
          <a:xfrm>
            <a:off x="655781" y="660401"/>
            <a:ext cx="7102764" cy="854363"/>
          </a:xfrm>
        </p:spPr>
        <p:txBody>
          <a:bodyPr anchor="t">
            <a:normAutofit/>
          </a:bodyPr>
          <a:lstStyle>
            <a:lvl1pPr algn="l">
              <a:defRPr sz="5700" b="1" i="0" baseline="0">
                <a:solidFill>
                  <a:srgbClr val="0054A6"/>
                </a:solidFill>
                <a:latin typeface="Arial" panose="020B0604020202020204" pitchFamily="34" charset="0"/>
              </a:defRPr>
            </a:lvl1pPr>
          </a:lstStyle>
          <a:p>
            <a:r>
              <a:rPr lang="en-GB" dirty="0"/>
              <a:t>Presentation title</a:t>
            </a:r>
            <a:endParaRPr lang="en-US" dirty="0"/>
          </a:p>
        </p:txBody>
      </p:sp>
      <p:sp>
        <p:nvSpPr>
          <p:cNvPr id="3" name="Subtitle 2">
            <a:extLst>
              <a:ext uri="{FF2B5EF4-FFF2-40B4-BE49-F238E27FC236}">
                <a16:creationId xmlns:a16="http://schemas.microsoft.com/office/drawing/2014/main" id="{A5E51E29-8854-5E4B-8F05-5EC29D409B03}"/>
              </a:ext>
            </a:extLst>
          </p:cNvPr>
          <p:cNvSpPr>
            <a:spLocks noGrp="1"/>
          </p:cNvSpPr>
          <p:nvPr>
            <p:ph type="subTitle" idx="1" hasCustomPrompt="1"/>
          </p:nvPr>
        </p:nvSpPr>
        <p:spPr>
          <a:xfrm>
            <a:off x="655781" y="2004147"/>
            <a:ext cx="6188364" cy="600508"/>
          </a:xfrm>
        </p:spPr>
        <p:txBody>
          <a:bodyPr/>
          <a:lstStyle>
            <a:lvl1pPr marL="0" indent="0" algn="l">
              <a:buNone/>
              <a:defRPr sz="4000" baseline="0">
                <a:solidFill>
                  <a:srgbClr val="0054A6"/>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Sub title</a:t>
            </a:r>
            <a:endParaRPr lang="en-US" dirty="0"/>
          </a:p>
        </p:txBody>
      </p:sp>
      <p:sp>
        <p:nvSpPr>
          <p:cNvPr id="19" name="Date Placeholder 3">
            <a:extLst>
              <a:ext uri="{FF2B5EF4-FFF2-40B4-BE49-F238E27FC236}">
                <a16:creationId xmlns:a16="http://schemas.microsoft.com/office/drawing/2014/main" id="{A9D1E3B5-5065-5748-B269-DE80309BCC0B}"/>
              </a:ext>
            </a:extLst>
          </p:cNvPr>
          <p:cNvSpPr>
            <a:spLocks noGrp="1"/>
          </p:cNvSpPr>
          <p:nvPr>
            <p:ph type="dt" sz="half" idx="2"/>
          </p:nvPr>
        </p:nvSpPr>
        <p:spPr>
          <a:xfrm>
            <a:off x="655781" y="2821273"/>
            <a:ext cx="2743200" cy="365125"/>
          </a:xfrm>
          <a:prstGeom prst="rect">
            <a:avLst/>
          </a:prstGeom>
        </p:spPr>
        <p:txBody>
          <a:bodyPr vert="horz" lIns="91440" tIns="45720" rIns="91440" bIns="45720" rtlCol="0" anchor="ctr"/>
          <a:lstStyle>
            <a:lvl1pPr algn="l">
              <a:defRPr sz="1600" baseline="0">
                <a:solidFill>
                  <a:srgbClr val="0054A6"/>
                </a:solidFill>
                <a:latin typeface="Arial" panose="020B0604020202020204" pitchFamily="34" charset="0"/>
              </a:defRPr>
            </a:lvl1pPr>
          </a:lstStyle>
          <a:p>
            <a:fld id="{7612B919-B5D9-0B48-84D8-7838D5A500AC}" type="datetime1">
              <a:rPr lang="en-IN" smtClean="0"/>
              <a:pPr/>
              <a:t>06/08/23</a:t>
            </a:fld>
            <a:endParaRPr lang="en-US" dirty="0"/>
          </a:p>
        </p:txBody>
      </p:sp>
      <p:pic>
        <p:nvPicPr>
          <p:cNvPr id="5" name="Picture 4">
            <a:extLst>
              <a:ext uri="{FF2B5EF4-FFF2-40B4-BE49-F238E27FC236}">
                <a16:creationId xmlns:a16="http://schemas.microsoft.com/office/drawing/2014/main" id="{2ECF10BB-A00D-7346-B9CF-C4E2DE300520}"/>
              </a:ext>
            </a:extLst>
          </p:cNvPr>
          <p:cNvPicPr>
            <a:picLocks noChangeAspect="1"/>
          </p:cNvPicPr>
          <p:nvPr userDrawn="1"/>
        </p:nvPicPr>
        <p:blipFill>
          <a:blip r:embed="rId2"/>
          <a:stretch>
            <a:fillRect/>
          </a:stretch>
        </p:blipFill>
        <p:spPr>
          <a:xfrm>
            <a:off x="0" y="0"/>
            <a:ext cx="8496000" cy="2064765"/>
          </a:xfrm>
          <a:prstGeom prst="rect">
            <a:avLst/>
          </a:prstGeom>
        </p:spPr>
      </p:pic>
    </p:spTree>
    <p:extLst>
      <p:ext uri="{BB962C8B-B14F-4D97-AF65-F5344CB8AC3E}">
        <p14:creationId xmlns:p14="http://schemas.microsoft.com/office/powerpoint/2010/main" val="4132077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 Imag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3EAFCE-0B7A-5B4C-BA8A-4556FEB703F0}"/>
              </a:ext>
            </a:extLst>
          </p:cNvPr>
          <p:cNvPicPr>
            <a:picLocks noChangeAspect="1"/>
          </p:cNvPicPr>
          <p:nvPr userDrawn="1"/>
        </p:nvPicPr>
        <p:blipFill>
          <a:blip r:embed="rId2"/>
          <a:stretch>
            <a:fillRect/>
          </a:stretch>
        </p:blipFill>
        <p:spPr>
          <a:xfrm>
            <a:off x="5334000" y="0"/>
            <a:ext cx="6858000" cy="6858000"/>
          </a:xfrm>
          <a:prstGeom prst="rect">
            <a:avLst/>
          </a:prstGeom>
        </p:spPr>
      </p:pic>
      <p:sp>
        <p:nvSpPr>
          <p:cNvPr id="10" name="Text Placeholder 9">
            <a:extLst>
              <a:ext uri="{FF2B5EF4-FFF2-40B4-BE49-F238E27FC236}">
                <a16:creationId xmlns:a16="http://schemas.microsoft.com/office/drawing/2014/main" id="{9239693C-ABEF-6547-A336-F3217365AAD1}"/>
              </a:ext>
            </a:extLst>
          </p:cNvPr>
          <p:cNvSpPr>
            <a:spLocks noGrp="1"/>
          </p:cNvSpPr>
          <p:nvPr>
            <p:ph type="body" sz="quarter" idx="13" hasCustomPrompt="1"/>
          </p:nvPr>
        </p:nvSpPr>
        <p:spPr>
          <a:xfrm>
            <a:off x="645825" y="686125"/>
            <a:ext cx="5228502" cy="868651"/>
          </a:xfrm>
        </p:spPr>
        <p:txBody>
          <a:bodyPr>
            <a:normAutofit/>
          </a:bodyPr>
          <a:lstStyle>
            <a:lvl1pPr marL="0" indent="0">
              <a:buFontTx/>
              <a:buNone/>
              <a:defRPr sz="5500" b="1" i="0" baseline="0">
                <a:solidFill>
                  <a:srgbClr val="231F20"/>
                </a:solidFill>
                <a:latin typeface="Arial" panose="020B0604020202020204" pitchFamily="34" charset="0"/>
              </a:defRPr>
            </a:lvl1pPr>
          </a:lstStyle>
          <a:p>
            <a:pPr lvl="0"/>
            <a:r>
              <a:rPr lang="en-GB" dirty="0"/>
              <a:t>Page Title</a:t>
            </a:r>
          </a:p>
        </p:txBody>
      </p:sp>
      <p:sp>
        <p:nvSpPr>
          <p:cNvPr id="14" name="Text Placeholder 13">
            <a:extLst>
              <a:ext uri="{FF2B5EF4-FFF2-40B4-BE49-F238E27FC236}">
                <a16:creationId xmlns:a16="http://schemas.microsoft.com/office/drawing/2014/main" id="{026457A1-8F8F-854E-B8CF-C170A473FFB2}"/>
              </a:ext>
            </a:extLst>
          </p:cNvPr>
          <p:cNvSpPr>
            <a:spLocks noGrp="1"/>
          </p:cNvSpPr>
          <p:nvPr>
            <p:ph type="body" sz="quarter" idx="14" hasCustomPrompt="1"/>
          </p:nvPr>
        </p:nvSpPr>
        <p:spPr>
          <a:xfrm>
            <a:off x="645826" y="1695411"/>
            <a:ext cx="5228502" cy="4132301"/>
          </a:xfrm>
        </p:spPr>
        <p:txBody>
          <a:bodyPr>
            <a:normAutofit/>
          </a:bodyPr>
          <a:lstStyle>
            <a:lvl1pPr marL="0" indent="0">
              <a:lnSpc>
                <a:spcPct val="100000"/>
              </a:lnSpc>
              <a:buFontTx/>
              <a:buNone/>
              <a:defRPr sz="1800" baseline="0">
                <a:solidFill>
                  <a:srgbClr val="000000"/>
                </a:solidFill>
                <a:latin typeface="Arial" panose="020B0604020202020204" pitchFamily="34" charset="0"/>
              </a:defRPr>
            </a:lvl1pPr>
          </a:lstStyle>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a:t>
            </a:r>
            <a:r>
              <a:rPr lang="en-GB" dirty="0"/>
              <a:t>.</a:t>
            </a:r>
          </a:p>
        </p:txBody>
      </p:sp>
    </p:spTree>
    <p:extLst>
      <p:ext uri="{BB962C8B-B14F-4D97-AF65-F5344CB8AC3E}">
        <p14:creationId xmlns:p14="http://schemas.microsoft.com/office/powerpoint/2010/main" val="40626256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D6A87DA1-B675-5545-87E6-2FD3DD3D7202}"/>
              </a:ext>
            </a:extLst>
          </p:cNvPr>
          <p:cNvSpPr>
            <a:spLocks noGrp="1"/>
          </p:cNvSpPr>
          <p:nvPr>
            <p:ph type="body" sz="quarter" idx="14" hasCustomPrompt="1"/>
          </p:nvPr>
        </p:nvSpPr>
        <p:spPr>
          <a:xfrm>
            <a:off x="645825" y="1763297"/>
            <a:ext cx="11028939" cy="4017963"/>
          </a:xfrm>
        </p:spPr>
        <p:txBody>
          <a:bodyPr>
            <a:noAutofit/>
          </a:bodyPr>
          <a:lstStyle>
            <a:lvl1pPr marL="0" indent="0">
              <a:buFontTx/>
              <a:buNone/>
              <a:defRPr sz="1800" b="0" i="0" baseline="0">
                <a:solidFill>
                  <a:srgbClr val="231F20"/>
                </a:solidFill>
                <a:latin typeface="Arial" panose="020B0604020202020204" pitchFamily="34" charset="0"/>
              </a:defRPr>
            </a:lvl1pPr>
          </a:lstStyle>
          <a:p>
            <a:pPr lvl="0"/>
            <a:r>
              <a:rPr lang="en-GB" dirty="0"/>
              <a:t>Lorem ipsum</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a:t>
            </a:r>
          </a:p>
          <a:p>
            <a:pPr lvl="0"/>
            <a:endParaRPr lang="en-GB" dirty="0"/>
          </a:p>
        </p:txBody>
      </p:sp>
      <p:sp>
        <p:nvSpPr>
          <p:cNvPr id="15" name="Text Placeholder 9">
            <a:extLst>
              <a:ext uri="{FF2B5EF4-FFF2-40B4-BE49-F238E27FC236}">
                <a16:creationId xmlns:a16="http://schemas.microsoft.com/office/drawing/2014/main" id="{9B7C9B20-01F8-AB4B-A928-07124CB5EB40}"/>
              </a:ext>
            </a:extLst>
          </p:cNvPr>
          <p:cNvSpPr>
            <a:spLocks noGrp="1"/>
          </p:cNvSpPr>
          <p:nvPr>
            <p:ph type="body" sz="quarter" idx="15" hasCustomPrompt="1"/>
          </p:nvPr>
        </p:nvSpPr>
        <p:spPr>
          <a:xfrm>
            <a:off x="645825" y="686125"/>
            <a:ext cx="5228502" cy="868651"/>
          </a:xfrm>
        </p:spPr>
        <p:txBody>
          <a:bodyPr>
            <a:normAutofit/>
          </a:bodyPr>
          <a:lstStyle>
            <a:lvl1pPr marL="0" indent="0">
              <a:buFontTx/>
              <a:buNone/>
              <a:defRPr sz="5500" b="1" i="0" baseline="0">
                <a:solidFill>
                  <a:srgbClr val="231F20"/>
                </a:solidFill>
                <a:latin typeface="Arial" panose="020B0604020202020204" pitchFamily="34" charset="0"/>
              </a:defRPr>
            </a:lvl1pPr>
          </a:lstStyle>
          <a:p>
            <a:pPr lvl="0"/>
            <a:r>
              <a:rPr lang="en-GB" dirty="0"/>
              <a:t>Page Title</a:t>
            </a:r>
          </a:p>
        </p:txBody>
      </p:sp>
      <p:pic>
        <p:nvPicPr>
          <p:cNvPr id="3" name="Picture 2">
            <a:extLst>
              <a:ext uri="{FF2B5EF4-FFF2-40B4-BE49-F238E27FC236}">
                <a16:creationId xmlns:a16="http://schemas.microsoft.com/office/drawing/2014/main" id="{0D548CA5-0BF6-4C4E-B7B9-CDBA3D0CF2F3}"/>
              </a:ext>
            </a:extLst>
          </p:cNvPr>
          <p:cNvPicPr>
            <a:picLocks noChangeAspect="1"/>
          </p:cNvPicPr>
          <p:nvPr userDrawn="1"/>
        </p:nvPicPr>
        <p:blipFill>
          <a:blip r:embed="rId2"/>
          <a:stretch>
            <a:fillRect/>
          </a:stretch>
        </p:blipFill>
        <p:spPr>
          <a:xfrm>
            <a:off x="719716" y="1616359"/>
            <a:ext cx="2049600" cy="100800"/>
          </a:xfrm>
          <a:prstGeom prst="rect">
            <a:avLst/>
          </a:prstGeom>
        </p:spPr>
      </p:pic>
    </p:spTree>
    <p:extLst>
      <p:ext uri="{BB962C8B-B14F-4D97-AF65-F5344CB8AC3E}">
        <p14:creationId xmlns:p14="http://schemas.microsoft.com/office/powerpoint/2010/main" val="2498384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ge Breaker Slide">
    <p:bg>
      <p:bgPr>
        <a:solidFill>
          <a:srgbClr val="0054A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DF3A6C-0CFB-194E-A50E-CC18BA2368E0}"/>
              </a:ext>
            </a:extLst>
          </p:cNvPr>
          <p:cNvPicPr>
            <a:picLocks noChangeAspect="1"/>
          </p:cNvPicPr>
          <p:nvPr userDrawn="1"/>
        </p:nvPicPr>
        <p:blipFill>
          <a:blip r:embed="rId2"/>
          <a:stretch>
            <a:fillRect/>
          </a:stretch>
        </p:blipFill>
        <p:spPr>
          <a:xfrm>
            <a:off x="0" y="2224942"/>
            <a:ext cx="12193200" cy="2408115"/>
          </a:xfrm>
          <a:prstGeom prst="rect">
            <a:avLst/>
          </a:prstGeom>
        </p:spPr>
      </p:pic>
    </p:spTree>
    <p:extLst>
      <p:ext uri="{BB962C8B-B14F-4D97-AF65-F5344CB8AC3E}">
        <p14:creationId xmlns:p14="http://schemas.microsoft.com/office/powerpoint/2010/main" val="816152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ank you Slide">
    <p:bg>
      <p:bgPr>
        <a:solidFill>
          <a:srgbClr val="0054A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6F1289-AECE-6A4D-BA1D-507AE35E06AF}"/>
              </a:ext>
            </a:extLst>
          </p:cNvPr>
          <p:cNvPicPr>
            <a:picLocks noChangeAspect="1"/>
          </p:cNvPicPr>
          <p:nvPr userDrawn="1"/>
        </p:nvPicPr>
        <p:blipFill>
          <a:blip r:embed="rId2"/>
          <a:stretch>
            <a:fillRect/>
          </a:stretch>
        </p:blipFill>
        <p:spPr>
          <a:xfrm>
            <a:off x="6379222" y="4767000"/>
            <a:ext cx="5814000" cy="2091000"/>
          </a:xfrm>
          <a:prstGeom prst="rect">
            <a:avLst/>
          </a:prstGeom>
        </p:spPr>
      </p:pic>
      <p:sp>
        <p:nvSpPr>
          <p:cNvPr id="13" name="Text Placeholder 9">
            <a:extLst>
              <a:ext uri="{FF2B5EF4-FFF2-40B4-BE49-F238E27FC236}">
                <a16:creationId xmlns:a16="http://schemas.microsoft.com/office/drawing/2014/main" id="{A77D1B87-8D3E-5440-83C9-866F619A1EAE}"/>
              </a:ext>
            </a:extLst>
          </p:cNvPr>
          <p:cNvSpPr>
            <a:spLocks noGrp="1"/>
          </p:cNvSpPr>
          <p:nvPr>
            <p:ph type="body" sz="quarter" idx="13" hasCustomPrompt="1"/>
          </p:nvPr>
        </p:nvSpPr>
        <p:spPr>
          <a:xfrm>
            <a:off x="645825" y="686125"/>
            <a:ext cx="5228502" cy="674688"/>
          </a:xfrm>
        </p:spPr>
        <p:txBody>
          <a:bodyPr>
            <a:normAutofit/>
          </a:bodyPr>
          <a:lstStyle>
            <a:lvl1pPr marL="0" indent="0">
              <a:buFontTx/>
              <a:buNone/>
              <a:defRPr sz="4000" b="1" i="0" baseline="0">
                <a:solidFill>
                  <a:srgbClr val="FFFFFF"/>
                </a:solidFill>
                <a:latin typeface="Arial" panose="020B0604020202020204" pitchFamily="34" charset="0"/>
              </a:defRPr>
            </a:lvl1pPr>
          </a:lstStyle>
          <a:p>
            <a:pPr lvl="0"/>
            <a:r>
              <a:rPr lang="en-GB" dirty="0"/>
              <a:t>Person Name</a:t>
            </a:r>
          </a:p>
        </p:txBody>
      </p:sp>
      <p:sp>
        <p:nvSpPr>
          <p:cNvPr id="14" name="Text Placeholder 13">
            <a:extLst>
              <a:ext uri="{FF2B5EF4-FFF2-40B4-BE49-F238E27FC236}">
                <a16:creationId xmlns:a16="http://schemas.microsoft.com/office/drawing/2014/main" id="{1FABA70D-3C51-0844-AEC6-07CCD90E9FEC}"/>
              </a:ext>
            </a:extLst>
          </p:cNvPr>
          <p:cNvSpPr>
            <a:spLocks noGrp="1"/>
          </p:cNvSpPr>
          <p:nvPr>
            <p:ph type="body" sz="quarter" idx="14" hasCustomPrompt="1"/>
          </p:nvPr>
        </p:nvSpPr>
        <p:spPr>
          <a:xfrm>
            <a:off x="645825" y="1476970"/>
            <a:ext cx="5228502" cy="3541064"/>
          </a:xfrm>
        </p:spPr>
        <p:txBody>
          <a:bodyPr>
            <a:normAutofit/>
          </a:bodyPr>
          <a:lstStyle>
            <a:lvl1pPr marL="0" indent="0">
              <a:lnSpc>
                <a:spcPct val="100000"/>
              </a:lnSpc>
              <a:buFontTx/>
              <a:buNone/>
              <a:defRPr sz="1800" baseline="0">
                <a:solidFill>
                  <a:srgbClr val="FFFFFF"/>
                </a:solidFill>
                <a:latin typeface="Arial" panose="020B0604020202020204" pitchFamily="34" charset="0"/>
              </a:defRPr>
            </a:lvl1pPr>
          </a:lstStyle>
          <a:p>
            <a:pPr lvl="0"/>
            <a:r>
              <a:rPr lang="en-GB" dirty="0"/>
              <a:t>Credential placement</a:t>
            </a:r>
          </a:p>
        </p:txBody>
      </p:sp>
      <p:sp>
        <p:nvSpPr>
          <p:cNvPr id="17" name="Text Placeholder 9">
            <a:extLst>
              <a:ext uri="{FF2B5EF4-FFF2-40B4-BE49-F238E27FC236}">
                <a16:creationId xmlns:a16="http://schemas.microsoft.com/office/drawing/2014/main" id="{E7052370-38F5-604F-9F30-E9DB255EC303}"/>
              </a:ext>
            </a:extLst>
          </p:cNvPr>
          <p:cNvSpPr>
            <a:spLocks noGrp="1"/>
          </p:cNvSpPr>
          <p:nvPr>
            <p:ph type="body" sz="quarter" idx="15" hasCustomPrompt="1"/>
          </p:nvPr>
        </p:nvSpPr>
        <p:spPr>
          <a:xfrm>
            <a:off x="6815713" y="5425926"/>
            <a:ext cx="4527258" cy="674688"/>
          </a:xfrm>
        </p:spPr>
        <p:txBody>
          <a:bodyPr>
            <a:noAutofit/>
          </a:bodyPr>
          <a:lstStyle>
            <a:lvl1pPr marL="0" indent="0" algn="ctr">
              <a:buFontTx/>
              <a:buNone/>
              <a:defRPr sz="6000" b="1" i="0" baseline="0">
                <a:solidFill>
                  <a:srgbClr val="FFFFFF"/>
                </a:solidFill>
                <a:latin typeface="Arial" panose="020B0604020202020204" pitchFamily="34" charset="0"/>
              </a:defRPr>
            </a:lvl1pPr>
          </a:lstStyle>
          <a:p>
            <a:pPr lvl="0"/>
            <a:r>
              <a:rPr lang="en-GB" dirty="0"/>
              <a:t>Thank you</a:t>
            </a:r>
          </a:p>
        </p:txBody>
      </p:sp>
    </p:spTree>
    <p:extLst>
      <p:ext uri="{BB962C8B-B14F-4D97-AF65-F5344CB8AC3E}">
        <p14:creationId xmlns:p14="http://schemas.microsoft.com/office/powerpoint/2010/main" val="35826725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FD5342-6962-8447-A390-AFACB48039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2BE0EB-646C-064B-A0B4-3F5D71FD68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86A7FD-9007-C646-A64D-9323BFCD12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E04ED2-D431-8E4F-8074-0EF25590D4EC}" type="datetime1">
              <a:rPr lang="en-IN" smtClean="0"/>
              <a:t>06/08/23</a:t>
            </a:fld>
            <a:endParaRPr lang="en-US"/>
          </a:p>
        </p:txBody>
      </p:sp>
      <p:sp>
        <p:nvSpPr>
          <p:cNvPr id="5" name="Footer Placeholder 4">
            <a:extLst>
              <a:ext uri="{FF2B5EF4-FFF2-40B4-BE49-F238E27FC236}">
                <a16:creationId xmlns:a16="http://schemas.microsoft.com/office/drawing/2014/main" id="{C7CE2F6F-1461-6448-BA75-006E296D93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23F6910-D341-9C40-A89A-42E7354AAB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A71E0A-2394-1348-9646-E1415D74FE38}" type="slidenum">
              <a:rPr lang="en-US" smtClean="0"/>
              <a:t>‹#›</a:t>
            </a:fld>
            <a:endParaRPr lang="en-US"/>
          </a:p>
        </p:txBody>
      </p:sp>
    </p:spTree>
    <p:extLst>
      <p:ext uri="{BB962C8B-B14F-4D97-AF65-F5344CB8AC3E}">
        <p14:creationId xmlns:p14="http://schemas.microsoft.com/office/powerpoint/2010/main" val="2623066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hyperlink" Target="https://drive.google.com/drive/folders/1USoWqcjGNgpXfImiRzMCRdYDC3kGoCi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arxiv.org/pdf/1803.05407.pdf"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8F87FF-6831-42F8-B1C1-22BCE648EF7F}"/>
              </a:ext>
            </a:extLst>
          </p:cNvPr>
          <p:cNvSpPr>
            <a:spLocks noGrp="1"/>
          </p:cNvSpPr>
          <p:nvPr>
            <p:ph type="ctrTitle"/>
          </p:nvPr>
        </p:nvSpPr>
        <p:spPr>
          <a:xfrm>
            <a:off x="566964" y="543126"/>
            <a:ext cx="7020798" cy="969151"/>
          </a:xfrm>
        </p:spPr>
        <p:txBody>
          <a:bodyPr>
            <a:noAutofit/>
          </a:bodyPr>
          <a:lstStyle/>
          <a:p>
            <a:r>
              <a:rPr lang="en-US" sz="3200" dirty="0"/>
              <a:t>EXTRACTION AND VISUALIZATION OF ANATOMICAL ATLASES</a:t>
            </a:r>
          </a:p>
        </p:txBody>
      </p:sp>
      <p:sp>
        <p:nvSpPr>
          <p:cNvPr id="10" name="Subtitle 9">
            <a:extLst>
              <a:ext uri="{FF2B5EF4-FFF2-40B4-BE49-F238E27FC236}">
                <a16:creationId xmlns:a16="http://schemas.microsoft.com/office/drawing/2014/main" id="{45AF27C4-2072-4BF4-8D19-19BBD361F11A}"/>
              </a:ext>
            </a:extLst>
          </p:cNvPr>
          <p:cNvSpPr>
            <a:spLocks noGrp="1"/>
          </p:cNvSpPr>
          <p:nvPr>
            <p:ph type="subTitle" idx="1"/>
          </p:nvPr>
        </p:nvSpPr>
        <p:spPr>
          <a:xfrm>
            <a:off x="566964" y="1791243"/>
            <a:ext cx="5165621" cy="406228"/>
          </a:xfrm>
        </p:spPr>
        <p:txBody>
          <a:bodyPr>
            <a:normAutofit fontScale="55000" lnSpcReduction="20000"/>
          </a:bodyPr>
          <a:lstStyle/>
          <a:p>
            <a:r>
              <a:rPr lang="en-US" dirty="0"/>
              <a:t>2D and 3D Brain MRI Segmentation</a:t>
            </a:r>
          </a:p>
        </p:txBody>
      </p:sp>
      <p:pic>
        <p:nvPicPr>
          <p:cNvPr id="26626" name="Picture 2" descr="Brain Imaging: What Are the Different Types? | BrainLine">
            <a:extLst>
              <a:ext uri="{FF2B5EF4-FFF2-40B4-BE49-F238E27FC236}">
                <a16:creationId xmlns:a16="http://schemas.microsoft.com/office/drawing/2014/main" id="{A0BC5175-BC13-6B39-4E5A-4FEAE35972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417" y="1740935"/>
            <a:ext cx="5732584" cy="5117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773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D35BE4-822F-3786-FC7E-576127F8FF57}"/>
              </a:ext>
            </a:extLst>
          </p:cNvPr>
          <p:cNvSpPr>
            <a:spLocks noGrp="1"/>
          </p:cNvSpPr>
          <p:nvPr>
            <p:ph type="body" sz="quarter" idx="14"/>
          </p:nvPr>
        </p:nvSpPr>
        <p:spPr>
          <a:xfrm>
            <a:off x="724957" y="2067201"/>
            <a:ext cx="4482420" cy="1586341"/>
          </a:xfrm>
        </p:spPr>
        <p:txBody>
          <a:bodyPr/>
          <a:lstStyle/>
          <a:p>
            <a:pPr rtl="0" fontAlgn="base">
              <a:spcBef>
                <a:spcPts val="0"/>
              </a:spcBef>
              <a:spcAft>
                <a:spcPts val="0"/>
              </a:spcAft>
              <a:buFont typeface="Arial" panose="020B0604020202020204" pitchFamily="34" charset="0"/>
              <a:buChar char="•"/>
            </a:pPr>
            <a:endParaRPr lang="en-US" sz="1800" b="0" i="0" u="none" strike="noStrike" dirty="0">
              <a:solidFill>
                <a:schemeClr val="tx1"/>
              </a:solidFill>
              <a:effectLst/>
              <a:latin typeface="Roboto" panose="02000000000000000000" pitchFamily="2" charset="0"/>
            </a:endParaRPr>
          </a:p>
          <a:p>
            <a:pPr rtl="0" fontAlgn="base">
              <a:spcBef>
                <a:spcPts val="0"/>
              </a:spcBef>
              <a:spcAft>
                <a:spcPts val="0"/>
              </a:spcAft>
              <a:buFont typeface="Arial" panose="020B0604020202020204" pitchFamily="34" charset="0"/>
              <a:buChar char="•"/>
            </a:pPr>
            <a:endParaRPr lang="en-US" dirty="0">
              <a:solidFill>
                <a:schemeClr val="tx1"/>
              </a:solidFill>
              <a:latin typeface="Roboto" panose="02000000000000000000" pitchFamily="2" charset="0"/>
            </a:endParaRPr>
          </a:p>
          <a:p>
            <a:pPr rtl="0" fontAlgn="base">
              <a:spcBef>
                <a:spcPts val="0"/>
              </a:spcBef>
              <a:spcAft>
                <a:spcPts val="0"/>
              </a:spcAft>
              <a:buFont typeface="Arial" panose="020B0604020202020204" pitchFamily="34" charset="0"/>
              <a:buChar char="•"/>
            </a:pPr>
            <a:endParaRPr lang="en-US" sz="1800" b="0" i="0" u="none" strike="noStrike" dirty="0">
              <a:solidFill>
                <a:schemeClr val="tx1"/>
              </a:solidFill>
              <a:effectLst/>
              <a:latin typeface="Roboto" panose="02000000000000000000" pitchFamily="2" charset="0"/>
            </a:endParaRPr>
          </a:p>
          <a:p>
            <a:pPr rtl="0" fontAlgn="base">
              <a:spcBef>
                <a:spcPts val="0"/>
              </a:spcBef>
              <a:spcAft>
                <a:spcPts val="0"/>
              </a:spcAft>
              <a:buFont typeface="Arial" panose="020B0604020202020204" pitchFamily="34" charset="0"/>
              <a:buChar char="•"/>
            </a:pPr>
            <a:endParaRPr lang="en-US" dirty="0">
              <a:solidFill>
                <a:schemeClr val="tx1"/>
              </a:solidFill>
              <a:latin typeface="Roboto" panose="02000000000000000000" pitchFamily="2" charset="0"/>
            </a:endParaRPr>
          </a:p>
          <a:p>
            <a:pPr rtl="0" fontAlgn="base">
              <a:spcBef>
                <a:spcPts val="0"/>
              </a:spcBef>
              <a:spcAft>
                <a:spcPts val="0"/>
              </a:spcAft>
              <a:buFont typeface="Arial" panose="020B0604020202020204" pitchFamily="34" charset="0"/>
              <a:buChar char="•"/>
            </a:pPr>
            <a:endParaRPr lang="en-US" sz="1800" b="0" i="0" u="none" strike="noStrike" dirty="0">
              <a:solidFill>
                <a:schemeClr val="tx1"/>
              </a:solidFill>
              <a:effectLst/>
              <a:latin typeface="Roboto" panose="02000000000000000000" pitchFamily="2" charset="0"/>
            </a:endParaRPr>
          </a:p>
          <a:p>
            <a:pPr rtl="0" fontAlgn="base">
              <a:spcBef>
                <a:spcPts val="0"/>
              </a:spcBef>
              <a:spcAft>
                <a:spcPts val="0"/>
              </a:spcAft>
              <a:buFont typeface="Arial" panose="020B0604020202020204" pitchFamily="34" charset="0"/>
              <a:buChar char="•"/>
            </a:pPr>
            <a:endParaRPr lang="en-US" dirty="0">
              <a:solidFill>
                <a:schemeClr val="tx1"/>
              </a:solidFill>
              <a:latin typeface="Roboto" panose="02000000000000000000" pitchFamily="2" charset="0"/>
            </a:endParaRPr>
          </a:p>
          <a:p>
            <a:pPr rtl="0" fontAlgn="base">
              <a:spcBef>
                <a:spcPts val="0"/>
              </a:spcBef>
              <a:spcAft>
                <a:spcPts val="0"/>
              </a:spcAft>
              <a:buFont typeface="Arial" panose="020B0604020202020204" pitchFamily="34" charset="0"/>
              <a:buChar char="•"/>
            </a:pPr>
            <a:endParaRPr lang="en-US" sz="1800" b="0" i="0" u="none" strike="noStrike" dirty="0">
              <a:solidFill>
                <a:schemeClr val="tx1"/>
              </a:solidFill>
              <a:effectLst/>
              <a:latin typeface="Roboto" panose="02000000000000000000" pitchFamily="2" charset="0"/>
            </a:endParaRPr>
          </a:p>
          <a:p>
            <a:pPr rtl="0" fontAlgn="base">
              <a:spcBef>
                <a:spcPts val="0"/>
              </a:spcBef>
              <a:spcAft>
                <a:spcPts val="0"/>
              </a:spcAft>
              <a:buFont typeface="Arial" panose="020B0604020202020204" pitchFamily="34" charset="0"/>
              <a:buChar char="•"/>
            </a:pPr>
            <a:endParaRPr lang="en-US" sz="1800" b="0" i="0" u="none" strike="noStrike" dirty="0">
              <a:solidFill>
                <a:schemeClr val="tx1"/>
              </a:solidFill>
              <a:effectLst/>
              <a:latin typeface="Roboto" panose="02000000000000000000" pitchFamily="2" charset="0"/>
            </a:endParaRPr>
          </a:p>
          <a:p>
            <a:pPr rtl="0" fontAlgn="base">
              <a:spcBef>
                <a:spcPts val="0"/>
              </a:spcBef>
              <a:spcAft>
                <a:spcPts val="0"/>
              </a:spcAft>
              <a:buFont typeface="Arial" panose="020B0604020202020204" pitchFamily="34" charset="0"/>
              <a:buChar char="•"/>
            </a:pPr>
            <a:r>
              <a:rPr lang="en-US" sz="1800" b="0" i="0" u="none" strike="noStrike" dirty="0">
                <a:solidFill>
                  <a:schemeClr val="tx1"/>
                </a:solidFill>
                <a:effectLst/>
                <a:latin typeface="Roboto" panose="02000000000000000000" pitchFamily="2" charset="0"/>
              </a:rPr>
              <a:t>CONVOLUTIONAL NEURAL NETWORKS</a:t>
            </a:r>
            <a:endParaRPr lang="en-US" sz="1800" b="0" i="0" u="none" strike="noStrike" dirty="0">
              <a:solidFill>
                <a:schemeClr val="tx1"/>
              </a:solidFill>
              <a:effectLst/>
              <a:latin typeface="Noto Sans Symbols"/>
            </a:endParaRPr>
          </a:p>
          <a:p>
            <a:pPr rtl="0" fontAlgn="base">
              <a:spcBef>
                <a:spcPts val="0"/>
              </a:spcBef>
              <a:spcAft>
                <a:spcPts val="0"/>
              </a:spcAft>
              <a:buFont typeface="Arial" panose="020B0604020202020204" pitchFamily="34" charset="0"/>
              <a:buChar char="•"/>
            </a:pPr>
            <a:r>
              <a:rPr lang="en-US" sz="1800" b="0" i="0" u="none" strike="noStrike" dirty="0">
                <a:solidFill>
                  <a:schemeClr val="tx1"/>
                </a:solidFill>
                <a:effectLst/>
                <a:latin typeface="Roboto" panose="02000000000000000000" pitchFamily="2" charset="0"/>
              </a:rPr>
              <a:t>UNET SEGMENTATION MODEL</a:t>
            </a:r>
            <a:endParaRPr lang="en-US" sz="1800" b="0" i="0" u="none" strike="noStrike" dirty="0">
              <a:solidFill>
                <a:schemeClr val="tx1"/>
              </a:solidFill>
              <a:effectLst/>
              <a:latin typeface="Noto Sans Symbols"/>
            </a:endParaRPr>
          </a:p>
          <a:p>
            <a:pPr rtl="0" fontAlgn="base">
              <a:spcBef>
                <a:spcPts val="0"/>
              </a:spcBef>
              <a:spcAft>
                <a:spcPts val="0"/>
              </a:spcAft>
              <a:buFont typeface="Arial" panose="020B0604020202020204" pitchFamily="34" charset="0"/>
              <a:buChar char="•"/>
            </a:pPr>
            <a:r>
              <a:rPr lang="en-US" sz="1800" b="0" i="0" u="none" strike="noStrike" dirty="0">
                <a:solidFill>
                  <a:schemeClr val="tx1"/>
                </a:solidFill>
                <a:effectLst/>
                <a:latin typeface="Roboto" panose="02000000000000000000" pitchFamily="2" charset="0"/>
              </a:rPr>
              <a:t>ADAM OPTIMIZER</a:t>
            </a:r>
            <a:endParaRPr lang="en-US" sz="1800" b="0" i="0" u="none" strike="noStrike" dirty="0">
              <a:solidFill>
                <a:schemeClr val="tx1"/>
              </a:solidFill>
              <a:effectLst/>
              <a:latin typeface="Noto Sans Symbols"/>
            </a:endParaRPr>
          </a:p>
          <a:p>
            <a:pPr rtl="0" fontAlgn="base">
              <a:spcBef>
                <a:spcPts val="0"/>
              </a:spcBef>
              <a:spcAft>
                <a:spcPts val="0"/>
              </a:spcAft>
              <a:buFont typeface="Arial" panose="020B0604020202020204" pitchFamily="34" charset="0"/>
              <a:buChar char="•"/>
            </a:pPr>
            <a:r>
              <a:rPr lang="en-US" sz="1800" b="0" i="0" u="none" strike="noStrike" dirty="0">
                <a:solidFill>
                  <a:schemeClr val="tx1"/>
                </a:solidFill>
                <a:effectLst/>
                <a:latin typeface="Roboto" panose="02000000000000000000" pitchFamily="2" charset="0"/>
              </a:rPr>
              <a:t>IMAGE PRE-PROCESSING</a:t>
            </a:r>
            <a:endParaRPr lang="en-US" sz="1800" b="0" i="0" u="none" strike="noStrike" dirty="0">
              <a:solidFill>
                <a:schemeClr val="tx1"/>
              </a:solidFill>
              <a:effectLst/>
              <a:latin typeface="Noto Sans Symbols"/>
            </a:endParaRPr>
          </a:p>
          <a:p>
            <a:pPr rtl="0" fontAlgn="base">
              <a:spcBef>
                <a:spcPts val="0"/>
              </a:spcBef>
              <a:spcAft>
                <a:spcPts val="0"/>
              </a:spcAft>
              <a:buFont typeface="Arial" panose="020B0604020202020204" pitchFamily="34" charset="0"/>
              <a:buChar char="•"/>
            </a:pPr>
            <a:r>
              <a:rPr lang="en-US" sz="1800" b="0" i="0" u="none" strike="noStrike" dirty="0">
                <a:solidFill>
                  <a:schemeClr val="tx1"/>
                </a:solidFill>
                <a:effectLst/>
                <a:latin typeface="Roboto" panose="02000000000000000000" pitchFamily="2" charset="0"/>
              </a:rPr>
              <a:t>STOCHASTIC WEIGHTED AVERAGING</a:t>
            </a:r>
            <a:endParaRPr lang="en-US" sz="1800" b="0" i="0" u="none" strike="noStrike" dirty="0">
              <a:solidFill>
                <a:schemeClr val="tx1"/>
              </a:solidFill>
              <a:effectLst/>
              <a:latin typeface="Noto Sans Symbols"/>
            </a:endParaRPr>
          </a:p>
          <a:p>
            <a:pPr rtl="0" fontAlgn="base">
              <a:spcBef>
                <a:spcPts val="0"/>
              </a:spcBef>
              <a:spcAft>
                <a:spcPts val="0"/>
              </a:spcAft>
              <a:buFont typeface="Arial" panose="020B0604020202020204" pitchFamily="34" charset="0"/>
              <a:buChar char="•"/>
            </a:pPr>
            <a:r>
              <a:rPr lang="en-US" sz="1800" b="0" i="0" u="none" strike="noStrike" dirty="0">
                <a:solidFill>
                  <a:schemeClr val="tx1"/>
                </a:solidFill>
                <a:effectLst/>
                <a:latin typeface="Roboto" panose="02000000000000000000" pitchFamily="2" charset="0"/>
              </a:rPr>
              <a:t>3D CONVOLUTIONS</a:t>
            </a:r>
            <a:endParaRPr lang="en-US" sz="1800" b="0" i="0" u="none" strike="noStrike" dirty="0">
              <a:solidFill>
                <a:schemeClr val="tx1"/>
              </a:solidFill>
              <a:effectLst/>
              <a:latin typeface="Noto Sans Symbols"/>
            </a:endParaRPr>
          </a:p>
          <a:p>
            <a:pPr rtl="0" fontAlgn="base">
              <a:spcBef>
                <a:spcPts val="0"/>
              </a:spcBef>
              <a:spcAft>
                <a:spcPts val="0"/>
              </a:spcAft>
              <a:buFont typeface="Arial" panose="020B0604020202020204" pitchFamily="34" charset="0"/>
              <a:buChar char="•"/>
            </a:pPr>
            <a:r>
              <a:rPr lang="en-US" sz="1800" b="0" i="0" u="none" strike="noStrike" dirty="0">
                <a:solidFill>
                  <a:schemeClr val="tx1"/>
                </a:solidFill>
                <a:effectLst/>
                <a:latin typeface="Roboto" panose="02000000000000000000" pitchFamily="2" charset="0"/>
              </a:rPr>
              <a:t>BATCH NORMALIZATION</a:t>
            </a:r>
            <a:endParaRPr lang="en-US" sz="1800" b="0" i="0" u="none" strike="noStrike" dirty="0">
              <a:solidFill>
                <a:schemeClr val="tx1"/>
              </a:solidFill>
              <a:effectLst/>
              <a:latin typeface="Noto Sans Symbols"/>
            </a:endParaRPr>
          </a:p>
          <a:p>
            <a:endParaRPr lang="en-IN" dirty="0"/>
          </a:p>
        </p:txBody>
      </p:sp>
      <p:sp>
        <p:nvSpPr>
          <p:cNvPr id="3" name="Text Placeholder 2">
            <a:extLst>
              <a:ext uri="{FF2B5EF4-FFF2-40B4-BE49-F238E27FC236}">
                <a16:creationId xmlns:a16="http://schemas.microsoft.com/office/drawing/2014/main" id="{FCB79630-F297-829A-0457-7DF3EB7A9665}"/>
              </a:ext>
            </a:extLst>
          </p:cNvPr>
          <p:cNvSpPr>
            <a:spLocks noGrp="1"/>
          </p:cNvSpPr>
          <p:nvPr>
            <p:ph type="body" sz="quarter" idx="15"/>
          </p:nvPr>
        </p:nvSpPr>
        <p:spPr>
          <a:xfrm>
            <a:off x="645825" y="686125"/>
            <a:ext cx="5965990" cy="868651"/>
          </a:xfrm>
        </p:spPr>
        <p:txBody>
          <a:bodyPr>
            <a:normAutofit/>
          </a:bodyPr>
          <a:lstStyle/>
          <a:p>
            <a:r>
              <a:rPr lang="en-CA" dirty="0"/>
              <a:t>Concepts Used</a:t>
            </a:r>
            <a:endParaRPr lang="en-IN" dirty="0"/>
          </a:p>
        </p:txBody>
      </p:sp>
      <p:pic>
        <p:nvPicPr>
          <p:cNvPr id="1026" name="Picture 2">
            <a:extLst>
              <a:ext uri="{FF2B5EF4-FFF2-40B4-BE49-F238E27FC236}">
                <a16:creationId xmlns:a16="http://schemas.microsoft.com/office/drawing/2014/main" id="{3BA50CB0-DC11-75CA-DB9D-7A122E7993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825" y="2028066"/>
            <a:ext cx="5371044" cy="16646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CF36B8D-C467-805D-46F9-F71EB79692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7470778" y="2136778"/>
            <a:ext cx="6850926" cy="2591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9829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CF9C190-92A6-26F5-EE53-B592DCCAAE75}"/>
              </a:ext>
            </a:extLst>
          </p:cNvPr>
          <p:cNvSpPr>
            <a:spLocks noGrp="1"/>
          </p:cNvSpPr>
          <p:nvPr>
            <p:ph type="body" sz="quarter" idx="15"/>
          </p:nvPr>
        </p:nvSpPr>
        <p:spPr>
          <a:xfrm>
            <a:off x="645824" y="686125"/>
            <a:ext cx="6233277" cy="868651"/>
          </a:xfrm>
        </p:spPr>
        <p:txBody>
          <a:bodyPr>
            <a:normAutofit/>
          </a:bodyPr>
          <a:lstStyle/>
          <a:p>
            <a:r>
              <a:rPr lang="en-CA" dirty="0"/>
              <a:t>Our Data</a:t>
            </a:r>
            <a:endParaRPr lang="en-IN" dirty="0"/>
          </a:p>
        </p:txBody>
      </p:sp>
      <p:sp>
        <p:nvSpPr>
          <p:cNvPr id="5" name="TextBox 4">
            <a:extLst>
              <a:ext uri="{FF2B5EF4-FFF2-40B4-BE49-F238E27FC236}">
                <a16:creationId xmlns:a16="http://schemas.microsoft.com/office/drawing/2014/main" id="{94354FF0-5FAF-C023-CBDF-66D29F04C028}"/>
              </a:ext>
            </a:extLst>
          </p:cNvPr>
          <p:cNvSpPr txBox="1"/>
          <p:nvPr/>
        </p:nvSpPr>
        <p:spPr>
          <a:xfrm>
            <a:off x="517236" y="1763297"/>
            <a:ext cx="2050805" cy="923330"/>
          </a:xfrm>
          <a:prstGeom prst="rect">
            <a:avLst/>
          </a:prstGeom>
          <a:noFill/>
        </p:spPr>
        <p:txBody>
          <a:bodyPr wrap="square">
            <a:spAutoFit/>
          </a:bodyPr>
          <a:lstStyle/>
          <a:p>
            <a:pPr rtl="0">
              <a:spcBef>
                <a:spcPts val="0"/>
              </a:spcBef>
              <a:spcAft>
                <a:spcPts val="0"/>
              </a:spcAft>
            </a:pPr>
            <a:r>
              <a:rPr lang="en-IN" sz="1800" b="1" i="0" u="none" strike="noStrike" dirty="0">
                <a:effectLst/>
                <a:latin typeface="Barlow Semi Condensed" panose="00000506000000000000" pitchFamily="2" charset="0"/>
              </a:rPr>
              <a:t>   DATA OVERVIEW</a:t>
            </a:r>
            <a:endParaRPr lang="en-IN" b="0" dirty="0">
              <a:effectLst/>
            </a:endParaRPr>
          </a:p>
          <a:p>
            <a:br>
              <a:rPr lang="en-IN" dirty="0"/>
            </a:br>
            <a:endParaRPr lang="en-IN" dirty="0"/>
          </a:p>
        </p:txBody>
      </p:sp>
      <p:sp>
        <p:nvSpPr>
          <p:cNvPr id="7" name="TextBox 6">
            <a:extLst>
              <a:ext uri="{FF2B5EF4-FFF2-40B4-BE49-F238E27FC236}">
                <a16:creationId xmlns:a16="http://schemas.microsoft.com/office/drawing/2014/main" id="{D927B251-6E3A-EC21-799C-156DBEE48A67}"/>
              </a:ext>
            </a:extLst>
          </p:cNvPr>
          <p:cNvSpPr txBox="1"/>
          <p:nvPr/>
        </p:nvSpPr>
        <p:spPr>
          <a:xfrm>
            <a:off x="493056" y="2202524"/>
            <a:ext cx="3061233" cy="2308324"/>
          </a:xfrm>
          <a:prstGeom prst="rect">
            <a:avLst/>
          </a:prstGeom>
          <a:noFill/>
        </p:spPr>
        <p:txBody>
          <a:bodyPr wrap="square">
            <a:spAutoFit/>
          </a:bodyPr>
          <a:lstStyle/>
          <a:p>
            <a:pPr marL="139700" indent="-317500" algn="just" rtl="0">
              <a:spcBef>
                <a:spcPts val="0"/>
              </a:spcBef>
              <a:spcAft>
                <a:spcPts val="0"/>
              </a:spcAft>
            </a:pPr>
            <a:r>
              <a:rPr lang="en-IN" sz="2400" dirty="0"/>
              <a:t>  Brain MRI Scan in 3 Modalities (Flair, T1, T2). 369 3D MRI Images in Training. 125 MRI Images for Testing.</a:t>
            </a:r>
          </a:p>
        </p:txBody>
      </p:sp>
      <p:sp>
        <p:nvSpPr>
          <p:cNvPr id="9" name="TextBox 8">
            <a:extLst>
              <a:ext uri="{FF2B5EF4-FFF2-40B4-BE49-F238E27FC236}">
                <a16:creationId xmlns:a16="http://schemas.microsoft.com/office/drawing/2014/main" id="{6FA450B2-DE36-4DC9-1872-EC653BE71DDE}"/>
              </a:ext>
            </a:extLst>
          </p:cNvPr>
          <p:cNvSpPr txBox="1"/>
          <p:nvPr/>
        </p:nvSpPr>
        <p:spPr>
          <a:xfrm>
            <a:off x="7368734" y="1578631"/>
            <a:ext cx="1927713" cy="646331"/>
          </a:xfrm>
          <a:prstGeom prst="rect">
            <a:avLst/>
          </a:prstGeom>
          <a:noFill/>
        </p:spPr>
        <p:txBody>
          <a:bodyPr wrap="square">
            <a:spAutoFit/>
          </a:bodyPr>
          <a:lstStyle/>
          <a:p>
            <a:pPr rtl="0">
              <a:spcBef>
                <a:spcPts val="0"/>
              </a:spcBef>
              <a:spcAft>
                <a:spcPts val="0"/>
              </a:spcAft>
            </a:pPr>
            <a:r>
              <a:rPr lang="en-IN" sz="1800" b="1" i="0" u="none" strike="noStrike" dirty="0">
                <a:effectLst/>
                <a:latin typeface="Barlow Semi Condensed" panose="00000506000000000000" pitchFamily="2" charset="0"/>
              </a:rPr>
              <a:t>DATA PREPARATIONS</a:t>
            </a:r>
            <a:endParaRPr lang="en-IN" b="0" dirty="0">
              <a:effectLst/>
            </a:endParaRPr>
          </a:p>
        </p:txBody>
      </p:sp>
      <p:sp>
        <p:nvSpPr>
          <p:cNvPr id="11" name="TextBox 10">
            <a:extLst>
              <a:ext uri="{FF2B5EF4-FFF2-40B4-BE49-F238E27FC236}">
                <a16:creationId xmlns:a16="http://schemas.microsoft.com/office/drawing/2014/main" id="{F42B08C2-A505-6660-5EA0-F2A3B575B111}"/>
              </a:ext>
            </a:extLst>
          </p:cNvPr>
          <p:cNvSpPr txBox="1"/>
          <p:nvPr/>
        </p:nvSpPr>
        <p:spPr>
          <a:xfrm>
            <a:off x="7368734" y="2174656"/>
            <a:ext cx="4659143" cy="3046988"/>
          </a:xfrm>
          <a:prstGeom prst="rect">
            <a:avLst/>
          </a:prstGeom>
          <a:noFill/>
        </p:spPr>
        <p:txBody>
          <a:bodyPr wrap="square">
            <a:spAutoFit/>
          </a:bodyPr>
          <a:lstStyle/>
          <a:p>
            <a:pPr algn="just" rtl="0">
              <a:spcBef>
                <a:spcPts val="0"/>
              </a:spcBef>
              <a:spcAft>
                <a:spcPts val="0"/>
              </a:spcAft>
            </a:pPr>
            <a:r>
              <a:rPr lang="en-US" sz="2400" b="0" i="0" u="none" strike="noStrike" dirty="0">
                <a:effectLst/>
                <a:latin typeface="Arial" panose="020B0604020202020204" pitchFamily="34" charset="0"/>
              </a:rPr>
              <a:t>For the 2D Model mid planes of the tumor region was used to train UNet model. For the 3D model, the kernel parameters were modified and trained on the whole 3D dataset</a:t>
            </a:r>
            <a:endParaRPr lang="en-US" sz="2400" b="0" dirty="0">
              <a:effectLst/>
            </a:endParaRPr>
          </a:p>
          <a:p>
            <a:br>
              <a:rPr lang="en-US" sz="2400" dirty="0"/>
            </a:br>
            <a:endParaRPr lang="en-IN" sz="2400" dirty="0"/>
          </a:p>
        </p:txBody>
      </p:sp>
      <p:sp>
        <p:nvSpPr>
          <p:cNvPr id="13" name="TextBox 12">
            <a:extLst>
              <a:ext uri="{FF2B5EF4-FFF2-40B4-BE49-F238E27FC236}">
                <a16:creationId xmlns:a16="http://schemas.microsoft.com/office/drawing/2014/main" id="{FA0D0E62-DD65-36EA-4620-7B5D1AF9071A}"/>
              </a:ext>
            </a:extLst>
          </p:cNvPr>
          <p:cNvSpPr txBox="1"/>
          <p:nvPr/>
        </p:nvSpPr>
        <p:spPr>
          <a:xfrm>
            <a:off x="3287588" y="4107820"/>
            <a:ext cx="1930644" cy="923330"/>
          </a:xfrm>
          <a:prstGeom prst="rect">
            <a:avLst/>
          </a:prstGeom>
          <a:noFill/>
        </p:spPr>
        <p:txBody>
          <a:bodyPr wrap="square">
            <a:spAutoFit/>
          </a:bodyPr>
          <a:lstStyle/>
          <a:p>
            <a:pPr rtl="0">
              <a:spcBef>
                <a:spcPts val="0"/>
              </a:spcBef>
              <a:spcAft>
                <a:spcPts val="0"/>
              </a:spcAft>
            </a:pPr>
            <a:r>
              <a:rPr lang="en-IN" sz="1800" b="1" i="0" u="none" strike="noStrike" dirty="0">
                <a:effectLst/>
                <a:latin typeface="Barlow Semi Condensed" panose="00000506000000000000" pitchFamily="2" charset="0"/>
              </a:rPr>
              <a:t>DATA COLLECTION</a:t>
            </a:r>
            <a:endParaRPr lang="en-IN" b="0" dirty="0">
              <a:effectLst/>
            </a:endParaRPr>
          </a:p>
          <a:p>
            <a:br>
              <a:rPr lang="en-IN" dirty="0"/>
            </a:br>
            <a:endParaRPr lang="en-IN" dirty="0"/>
          </a:p>
        </p:txBody>
      </p:sp>
      <p:sp>
        <p:nvSpPr>
          <p:cNvPr id="15" name="TextBox 14">
            <a:extLst>
              <a:ext uri="{FF2B5EF4-FFF2-40B4-BE49-F238E27FC236}">
                <a16:creationId xmlns:a16="http://schemas.microsoft.com/office/drawing/2014/main" id="{52A52C7D-44CF-A65B-B72A-DACCAE70E092}"/>
              </a:ext>
            </a:extLst>
          </p:cNvPr>
          <p:cNvSpPr txBox="1"/>
          <p:nvPr/>
        </p:nvSpPr>
        <p:spPr>
          <a:xfrm>
            <a:off x="3287588" y="4420647"/>
            <a:ext cx="4347847" cy="2862322"/>
          </a:xfrm>
          <a:prstGeom prst="rect">
            <a:avLst/>
          </a:prstGeom>
          <a:noFill/>
        </p:spPr>
        <p:txBody>
          <a:bodyPr wrap="square">
            <a:spAutoFit/>
          </a:bodyPr>
          <a:lstStyle/>
          <a:p>
            <a:pPr algn="just" rtl="0">
              <a:spcBef>
                <a:spcPts val="0"/>
              </a:spcBef>
              <a:spcAft>
                <a:spcPts val="0"/>
              </a:spcAft>
            </a:pPr>
            <a:r>
              <a:rPr lang="en-US" sz="2000" b="0" i="0" u="none" strike="noStrike" dirty="0">
                <a:effectLst/>
                <a:latin typeface="Arial" panose="020B0604020202020204" pitchFamily="34" charset="0"/>
              </a:rPr>
              <a:t>BraTS2020 utilizes multi-institutional pre-operative MRI scans and primarily focuses on the segmentation of intrinsically heterogeneous (in appearance, shape, and histology) brain tumors, namely gliomas.</a:t>
            </a:r>
            <a:endParaRPr lang="en-US" sz="2000" b="0" dirty="0">
              <a:effectLst/>
            </a:endParaRPr>
          </a:p>
          <a:p>
            <a:br>
              <a:rPr lang="en-US" sz="2000" b="0" dirty="0">
                <a:effectLst/>
              </a:rPr>
            </a:br>
            <a:endParaRPr lang="en-IN" sz="2000" dirty="0"/>
          </a:p>
        </p:txBody>
      </p:sp>
    </p:spTree>
    <p:extLst>
      <p:ext uri="{BB962C8B-B14F-4D97-AF65-F5344CB8AC3E}">
        <p14:creationId xmlns:p14="http://schemas.microsoft.com/office/powerpoint/2010/main" val="609930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CF9C190-92A6-26F5-EE53-B592DCCAAE75}"/>
              </a:ext>
            </a:extLst>
          </p:cNvPr>
          <p:cNvSpPr>
            <a:spLocks noGrp="1"/>
          </p:cNvSpPr>
          <p:nvPr>
            <p:ph type="body" sz="quarter" idx="15"/>
          </p:nvPr>
        </p:nvSpPr>
        <p:spPr>
          <a:xfrm>
            <a:off x="645824" y="686125"/>
            <a:ext cx="8723259" cy="868651"/>
          </a:xfrm>
        </p:spPr>
        <p:txBody>
          <a:bodyPr>
            <a:normAutofit/>
          </a:bodyPr>
          <a:lstStyle/>
          <a:p>
            <a:r>
              <a:rPr lang="en-CA" dirty="0"/>
              <a:t>How we Processed Data</a:t>
            </a:r>
            <a:endParaRPr lang="en-IN" dirty="0"/>
          </a:p>
        </p:txBody>
      </p:sp>
      <p:sp>
        <p:nvSpPr>
          <p:cNvPr id="5" name="TextBox 4">
            <a:extLst>
              <a:ext uri="{FF2B5EF4-FFF2-40B4-BE49-F238E27FC236}">
                <a16:creationId xmlns:a16="http://schemas.microsoft.com/office/drawing/2014/main" id="{B6B45183-0668-7D88-55ED-407BB376E788}"/>
              </a:ext>
            </a:extLst>
          </p:cNvPr>
          <p:cNvSpPr txBox="1"/>
          <p:nvPr/>
        </p:nvSpPr>
        <p:spPr>
          <a:xfrm>
            <a:off x="736356" y="2156100"/>
            <a:ext cx="6097464" cy="2862322"/>
          </a:xfrm>
          <a:prstGeom prst="rect">
            <a:avLst/>
          </a:prstGeom>
          <a:noFill/>
        </p:spPr>
        <p:txBody>
          <a:bodyPr wrap="square">
            <a:spAutoFit/>
          </a:bodyPr>
          <a:lstStyle/>
          <a:p>
            <a:pPr rtl="0" fontAlgn="base">
              <a:spcBef>
                <a:spcPts val="0"/>
              </a:spcBef>
              <a:spcAft>
                <a:spcPts val="0"/>
              </a:spcAft>
              <a:buFont typeface="Arial" panose="020B0604020202020204" pitchFamily="34" charset="0"/>
              <a:buChar char="•"/>
            </a:pPr>
            <a:r>
              <a:rPr lang="en-US" sz="1800" b="0" i="0" u="none" strike="noStrike" dirty="0">
                <a:effectLst/>
                <a:latin typeface="Roboto" panose="02000000000000000000" pitchFamily="2" charset="0"/>
              </a:rPr>
              <a:t>.NII FILE</a:t>
            </a:r>
            <a:endParaRPr lang="en-US" sz="1600" b="0" i="0" u="none" strike="noStrike" dirty="0">
              <a:effectLst/>
              <a:latin typeface="Noto Sans Symbols"/>
            </a:endParaRPr>
          </a:p>
          <a:p>
            <a:pPr rtl="0" fontAlgn="base">
              <a:spcBef>
                <a:spcPts val="0"/>
              </a:spcBef>
              <a:spcAft>
                <a:spcPts val="0"/>
              </a:spcAft>
              <a:buFont typeface="Arial" panose="020B0604020202020204" pitchFamily="34" charset="0"/>
              <a:buChar char="•"/>
            </a:pPr>
            <a:r>
              <a:rPr lang="en-US" sz="1800" b="0" i="0" u="none" strike="noStrike" dirty="0">
                <a:effectLst/>
                <a:latin typeface="Roboto" panose="02000000000000000000" pitchFamily="2" charset="0"/>
              </a:rPr>
              <a:t>FLAIR IMAGES, T1-CONTRACT ENHANCHED</a:t>
            </a:r>
            <a:endParaRPr lang="en-US" sz="1600" b="0" i="0" u="none" strike="noStrike" dirty="0">
              <a:effectLst/>
              <a:latin typeface="Noto Sans Symbols"/>
            </a:endParaRPr>
          </a:p>
          <a:p>
            <a:pPr rtl="0" fontAlgn="base">
              <a:spcBef>
                <a:spcPts val="0"/>
              </a:spcBef>
              <a:spcAft>
                <a:spcPts val="0"/>
              </a:spcAft>
              <a:buFont typeface="Arial" panose="020B0604020202020204" pitchFamily="34" charset="0"/>
              <a:buChar char="•"/>
            </a:pPr>
            <a:r>
              <a:rPr lang="en-US" sz="1800" b="0" i="0" u="none" strike="noStrike" dirty="0">
                <a:effectLst/>
                <a:latin typeface="Roboto" panose="02000000000000000000" pitchFamily="2" charset="0"/>
              </a:rPr>
              <a:t>3D VOLUMES WITH 155 SLICES</a:t>
            </a:r>
            <a:endParaRPr lang="en-US" sz="1600" b="0" i="0" u="none" strike="noStrike" dirty="0">
              <a:effectLst/>
              <a:latin typeface="Noto Sans Symbols"/>
            </a:endParaRPr>
          </a:p>
          <a:p>
            <a:pPr rtl="0" fontAlgn="base">
              <a:spcBef>
                <a:spcPts val="0"/>
              </a:spcBef>
              <a:spcAft>
                <a:spcPts val="0"/>
              </a:spcAft>
              <a:buFont typeface="Arial" panose="020B0604020202020204" pitchFamily="34" charset="0"/>
              <a:buChar char="•"/>
            </a:pPr>
            <a:r>
              <a:rPr lang="en-US" sz="1800" b="0" i="0" u="none" strike="noStrike" dirty="0">
                <a:effectLst/>
                <a:latin typeface="Roboto" panose="02000000000000000000" pitchFamily="2" charset="0"/>
              </a:rPr>
              <a:t>TRIMMED OFF FIRST AND LAST 5 SLICES</a:t>
            </a:r>
            <a:endParaRPr lang="en-US" sz="1600" b="0" i="0" u="none" strike="noStrike" dirty="0">
              <a:effectLst/>
              <a:latin typeface="Noto Sans Symbols"/>
            </a:endParaRPr>
          </a:p>
          <a:p>
            <a:pPr rtl="0" fontAlgn="base">
              <a:spcBef>
                <a:spcPts val="0"/>
              </a:spcBef>
              <a:spcAft>
                <a:spcPts val="0"/>
              </a:spcAft>
              <a:buFont typeface="Arial" panose="020B0604020202020204" pitchFamily="34" charset="0"/>
              <a:buChar char="•"/>
            </a:pPr>
            <a:r>
              <a:rPr lang="en-US" sz="1800" b="0" i="0" u="none" strike="noStrike" dirty="0">
                <a:effectLst/>
                <a:latin typeface="Roboto" panose="02000000000000000000" pitchFamily="2" charset="0"/>
              </a:rPr>
              <a:t>WE USE 5</a:t>
            </a:r>
            <a:r>
              <a:rPr lang="en-US" sz="1800" b="0" i="0" u="none" strike="noStrike" baseline="30000" dirty="0">
                <a:effectLst/>
                <a:latin typeface="Roboto" panose="02000000000000000000" pitchFamily="2" charset="0"/>
              </a:rPr>
              <a:t>TH</a:t>
            </a:r>
            <a:r>
              <a:rPr lang="en-US" sz="1800" b="0" i="0" u="none" strike="noStrike" dirty="0">
                <a:effectLst/>
                <a:latin typeface="Roboto" panose="02000000000000000000" pitchFamily="2" charset="0"/>
              </a:rPr>
              <a:t> TILL 150</a:t>
            </a:r>
            <a:r>
              <a:rPr lang="en-US" sz="1800" b="0" i="0" u="none" strike="noStrike" baseline="30000" dirty="0">
                <a:effectLst/>
                <a:latin typeface="Roboto" panose="02000000000000000000" pitchFamily="2" charset="0"/>
              </a:rPr>
              <a:t>TH</a:t>
            </a:r>
            <a:r>
              <a:rPr lang="en-US" sz="1800" b="0" i="0" u="none" strike="noStrike" dirty="0">
                <a:effectLst/>
                <a:latin typeface="Roboto" panose="02000000000000000000" pitchFamily="2" charset="0"/>
              </a:rPr>
              <a:t> SLICES</a:t>
            </a:r>
            <a:endParaRPr lang="en-US" sz="1600" b="0" i="0" u="none" strike="noStrike" dirty="0">
              <a:effectLst/>
              <a:latin typeface="Noto Sans Symbols"/>
            </a:endParaRPr>
          </a:p>
          <a:p>
            <a:pPr rtl="0" fontAlgn="base">
              <a:spcBef>
                <a:spcPts val="0"/>
              </a:spcBef>
              <a:spcAft>
                <a:spcPts val="0"/>
              </a:spcAft>
              <a:buFont typeface="Arial" panose="020B0604020202020204" pitchFamily="34" charset="0"/>
              <a:buChar char="•"/>
            </a:pPr>
            <a:r>
              <a:rPr lang="en-US" sz="1800" b="0" i="0" u="none" strike="noStrike" dirty="0">
                <a:effectLst/>
                <a:latin typeface="Roboto" panose="02000000000000000000" pitchFamily="2" charset="0"/>
              </a:rPr>
              <a:t>EACH SLICE IS NORMALIZED</a:t>
            </a:r>
            <a:endParaRPr lang="en-US" sz="1600" b="0" i="0" u="none" strike="noStrike" dirty="0">
              <a:effectLst/>
              <a:latin typeface="Noto Sans Symbols"/>
            </a:endParaRPr>
          </a:p>
          <a:p>
            <a:pPr rtl="0" fontAlgn="base">
              <a:spcBef>
                <a:spcPts val="0"/>
              </a:spcBef>
              <a:spcAft>
                <a:spcPts val="0"/>
              </a:spcAft>
              <a:buFont typeface="Arial" panose="020B0604020202020204" pitchFamily="34" charset="0"/>
              <a:buChar char="•"/>
            </a:pPr>
            <a:r>
              <a:rPr lang="en-US" sz="1800" b="0" i="0" u="none" strike="noStrike" dirty="0">
                <a:effectLst/>
                <a:latin typeface="Roboto" panose="02000000000000000000" pitchFamily="2" charset="0"/>
              </a:rPr>
              <a:t>RESIZED TO 240x240</a:t>
            </a:r>
            <a:endParaRPr lang="en-US" sz="1600" b="0" i="0" u="none" strike="noStrike" dirty="0">
              <a:effectLst/>
              <a:latin typeface="Noto Sans Symbols"/>
            </a:endParaRPr>
          </a:p>
          <a:p>
            <a:pPr marL="457200" rtl="0" fontAlgn="base">
              <a:spcBef>
                <a:spcPts val="0"/>
              </a:spcBef>
              <a:spcAft>
                <a:spcPts val="0"/>
              </a:spcAft>
              <a:buFont typeface="Arial" panose="020B0604020202020204" pitchFamily="34" charset="0"/>
              <a:buChar char="•"/>
            </a:pPr>
            <a:endParaRPr lang="en-US" sz="1800" b="0" i="0" u="none" strike="noStrike" dirty="0">
              <a:effectLst/>
              <a:latin typeface="Roboto" panose="02000000000000000000" pitchFamily="2" charset="0"/>
            </a:endParaRPr>
          </a:p>
          <a:p>
            <a:pPr marL="457200" rtl="0" fontAlgn="base">
              <a:spcBef>
                <a:spcPts val="0"/>
              </a:spcBef>
              <a:spcAft>
                <a:spcPts val="0"/>
              </a:spcAft>
              <a:buFont typeface="Arial" panose="020B0604020202020204" pitchFamily="34" charset="0"/>
              <a:buChar char="•"/>
            </a:pPr>
            <a:r>
              <a:rPr lang="en-US" sz="1800" b="0" i="0" u="none" strike="noStrike" dirty="0">
                <a:effectLst/>
                <a:latin typeface="Roboto" panose="02000000000000000000" pitchFamily="2" charset="0"/>
              </a:rPr>
              <a:t>[GANs TO TRANSFORM MODALITY COULD BE EXPLORED]</a:t>
            </a:r>
            <a:endParaRPr lang="en-US" sz="1600" b="0" i="0" u="none" strike="noStrike" dirty="0">
              <a:effectLst/>
              <a:latin typeface="Noto Sans Symbols"/>
            </a:endParaRPr>
          </a:p>
        </p:txBody>
      </p:sp>
    </p:spTree>
    <p:extLst>
      <p:ext uri="{BB962C8B-B14F-4D97-AF65-F5344CB8AC3E}">
        <p14:creationId xmlns:p14="http://schemas.microsoft.com/office/powerpoint/2010/main" val="3844317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CF9C190-92A6-26F5-EE53-B592DCCAAE75}"/>
              </a:ext>
            </a:extLst>
          </p:cNvPr>
          <p:cNvSpPr>
            <a:spLocks noGrp="1"/>
          </p:cNvSpPr>
          <p:nvPr>
            <p:ph type="body" sz="quarter" idx="15"/>
          </p:nvPr>
        </p:nvSpPr>
        <p:spPr>
          <a:xfrm>
            <a:off x="645824" y="686125"/>
            <a:ext cx="8723259" cy="868651"/>
          </a:xfrm>
        </p:spPr>
        <p:txBody>
          <a:bodyPr>
            <a:normAutofit/>
          </a:bodyPr>
          <a:lstStyle/>
          <a:p>
            <a:r>
              <a:rPr lang="en-CA" dirty="0"/>
              <a:t>Data Distribution</a:t>
            </a:r>
            <a:endParaRPr lang="en-IN" dirty="0"/>
          </a:p>
        </p:txBody>
      </p:sp>
      <p:pic>
        <p:nvPicPr>
          <p:cNvPr id="2050" name="Picture 2">
            <a:extLst>
              <a:ext uri="{FF2B5EF4-FFF2-40B4-BE49-F238E27FC236}">
                <a16:creationId xmlns:a16="http://schemas.microsoft.com/office/drawing/2014/main" id="{D0C50B9A-48E8-A0F3-8B96-8A88C69F6C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2462" y="1844297"/>
            <a:ext cx="6376621" cy="4327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918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CF9C190-92A6-26F5-EE53-B592DCCAAE75}"/>
              </a:ext>
            </a:extLst>
          </p:cNvPr>
          <p:cNvSpPr>
            <a:spLocks noGrp="1"/>
          </p:cNvSpPr>
          <p:nvPr>
            <p:ph type="body" sz="quarter" idx="15"/>
          </p:nvPr>
        </p:nvSpPr>
        <p:spPr>
          <a:xfrm>
            <a:off x="645824" y="686125"/>
            <a:ext cx="8723259" cy="868651"/>
          </a:xfrm>
        </p:spPr>
        <p:txBody>
          <a:bodyPr>
            <a:normAutofit/>
          </a:bodyPr>
          <a:lstStyle/>
          <a:p>
            <a:r>
              <a:rPr lang="en-CA" dirty="0"/>
              <a:t>Data Visualisation</a:t>
            </a:r>
            <a:endParaRPr lang="en-IN" dirty="0"/>
          </a:p>
        </p:txBody>
      </p:sp>
      <p:sp>
        <p:nvSpPr>
          <p:cNvPr id="2" name="Rectangle 1">
            <a:extLst>
              <a:ext uri="{FF2B5EF4-FFF2-40B4-BE49-F238E27FC236}">
                <a16:creationId xmlns:a16="http://schemas.microsoft.com/office/drawing/2014/main" id="{395527B0-2EB8-13CA-9ED1-EE00B8586146}"/>
              </a:ext>
            </a:extLst>
          </p:cNvPr>
          <p:cNvSpPr>
            <a:spLocks noChangeArrowheads="1"/>
          </p:cNvSpPr>
          <p:nvPr/>
        </p:nvSpPr>
        <p:spPr bwMode="auto">
          <a:xfrm>
            <a:off x="1424354" y="1739368"/>
            <a:ext cx="8983550" cy="5524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345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3074" name="Picture 2">
            <a:extLst>
              <a:ext uri="{FF2B5EF4-FFF2-40B4-BE49-F238E27FC236}">
                <a16:creationId xmlns:a16="http://schemas.microsoft.com/office/drawing/2014/main" id="{0FD57259-C7DB-7000-505A-33F3D10F86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4215" y="1640183"/>
            <a:ext cx="6959102" cy="4531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643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CF9C190-92A6-26F5-EE53-B592DCCAAE75}"/>
              </a:ext>
            </a:extLst>
          </p:cNvPr>
          <p:cNvSpPr>
            <a:spLocks noGrp="1"/>
          </p:cNvSpPr>
          <p:nvPr>
            <p:ph type="body" sz="quarter" idx="15"/>
          </p:nvPr>
        </p:nvSpPr>
        <p:spPr>
          <a:xfrm>
            <a:off x="645824" y="686125"/>
            <a:ext cx="8723259" cy="868651"/>
          </a:xfrm>
        </p:spPr>
        <p:txBody>
          <a:bodyPr>
            <a:normAutofit/>
          </a:bodyPr>
          <a:lstStyle/>
          <a:p>
            <a:r>
              <a:rPr lang="en-CA" dirty="0"/>
              <a:t>Data Visualisation</a:t>
            </a:r>
            <a:endParaRPr lang="en-IN" dirty="0"/>
          </a:p>
        </p:txBody>
      </p:sp>
      <p:sp>
        <p:nvSpPr>
          <p:cNvPr id="2" name="Rectangle 1">
            <a:extLst>
              <a:ext uri="{FF2B5EF4-FFF2-40B4-BE49-F238E27FC236}">
                <a16:creationId xmlns:a16="http://schemas.microsoft.com/office/drawing/2014/main" id="{395527B0-2EB8-13CA-9ED1-EE00B8586146}"/>
              </a:ext>
            </a:extLst>
          </p:cNvPr>
          <p:cNvSpPr>
            <a:spLocks noChangeArrowheads="1"/>
          </p:cNvSpPr>
          <p:nvPr/>
        </p:nvSpPr>
        <p:spPr bwMode="auto">
          <a:xfrm>
            <a:off x="1424354" y="1739368"/>
            <a:ext cx="8983550" cy="5524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345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3074" name="Picture 2">
            <a:extLst>
              <a:ext uri="{FF2B5EF4-FFF2-40B4-BE49-F238E27FC236}">
                <a16:creationId xmlns:a16="http://schemas.microsoft.com/office/drawing/2014/main" id="{0FD57259-C7DB-7000-505A-33F3D10F86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6955" y="2312691"/>
            <a:ext cx="5926362" cy="385918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10849FE7-9A2E-F159-0F26-697E08B38E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8854" y="1503339"/>
            <a:ext cx="7162434" cy="4664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8389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CF9C190-92A6-26F5-EE53-B592DCCAAE75}"/>
              </a:ext>
            </a:extLst>
          </p:cNvPr>
          <p:cNvSpPr>
            <a:spLocks noGrp="1"/>
          </p:cNvSpPr>
          <p:nvPr>
            <p:ph type="body" sz="quarter" idx="15"/>
          </p:nvPr>
        </p:nvSpPr>
        <p:spPr>
          <a:xfrm>
            <a:off x="645824" y="686125"/>
            <a:ext cx="8723259" cy="868651"/>
          </a:xfrm>
        </p:spPr>
        <p:txBody>
          <a:bodyPr>
            <a:normAutofit/>
          </a:bodyPr>
          <a:lstStyle/>
          <a:p>
            <a:r>
              <a:rPr lang="en-CA" dirty="0"/>
              <a:t>Data Visualisation</a:t>
            </a:r>
            <a:endParaRPr lang="en-IN" dirty="0"/>
          </a:p>
        </p:txBody>
      </p:sp>
      <p:sp>
        <p:nvSpPr>
          <p:cNvPr id="2" name="Rectangle 1">
            <a:extLst>
              <a:ext uri="{FF2B5EF4-FFF2-40B4-BE49-F238E27FC236}">
                <a16:creationId xmlns:a16="http://schemas.microsoft.com/office/drawing/2014/main" id="{395527B0-2EB8-13CA-9ED1-EE00B8586146}"/>
              </a:ext>
            </a:extLst>
          </p:cNvPr>
          <p:cNvSpPr>
            <a:spLocks noChangeArrowheads="1"/>
          </p:cNvSpPr>
          <p:nvPr/>
        </p:nvSpPr>
        <p:spPr bwMode="auto">
          <a:xfrm>
            <a:off x="1424354" y="1739368"/>
            <a:ext cx="8983550" cy="5524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345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5122" name="Picture 2">
            <a:extLst>
              <a:ext uri="{FF2B5EF4-FFF2-40B4-BE49-F238E27FC236}">
                <a16:creationId xmlns:a16="http://schemas.microsoft.com/office/drawing/2014/main" id="{79358EF4-2798-463C-19A7-BF1DD1FCA4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6513" y="1617858"/>
            <a:ext cx="3850665" cy="4993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83692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CF9C190-92A6-26F5-EE53-B592DCCAAE75}"/>
              </a:ext>
            </a:extLst>
          </p:cNvPr>
          <p:cNvSpPr>
            <a:spLocks noGrp="1"/>
          </p:cNvSpPr>
          <p:nvPr>
            <p:ph type="body" sz="quarter" idx="15"/>
          </p:nvPr>
        </p:nvSpPr>
        <p:spPr>
          <a:xfrm>
            <a:off x="645824" y="686125"/>
            <a:ext cx="8723259" cy="868651"/>
          </a:xfrm>
        </p:spPr>
        <p:txBody>
          <a:bodyPr>
            <a:normAutofit/>
          </a:bodyPr>
          <a:lstStyle/>
          <a:p>
            <a:r>
              <a:rPr lang="en-CA" dirty="0"/>
              <a:t>Algorithm Used</a:t>
            </a:r>
            <a:endParaRPr lang="en-IN" dirty="0"/>
          </a:p>
        </p:txBody>
      </p:sp>
      <p:sp>
        <p:nvSpPr>
          <p:cNvPr id="5" name="TextBox 4">
            <a:extLst>
              <a:ext uri="{FF2B5EF4-FFF2-40B4-BE49-F238E27FC236}">
                <a16:creationId xmlns:a16="http://schemas.microsoft.com/office/drawing/2014/main" id="{0D485439-5ACE-85DC-A386-4DD7D8CE4DB0}"/>
              </a:ext>
            </a:extLst>
          </p:cNvPr>
          <p:cNvSpPr txBox="1"/>
          <p:nvPr/>
        </p:nvSpPr>
        <p:spPr>
          <a:xfrm>
            <a:off x="747346" y="1749669"/>
            <a:ext cx="9988062" cy="4401205"/>
          </a:xfrm>
          <a:prstGeom prst="rect">
            <a:avLst/>
          </a:prstGeom>
          <a:noFill/>
        </p:spPr>
        <p:txBody>
          <a:bodyPr wrap="square">
            <a:spAutoFit/>
          </a:bodyPr>
          <a:lstStyle/>
          <a:p>
            <a:pPr marL="139700" indent="-317500" rtl="0">
              <a:spcBef>
                <a:spcPts val="0"/>
              </a:spcBef>
              <a:spcAft>
                <a:spcPts val="0"/>
              </a:spcAft>
              <a:buFont typeface="Arial" panose="020B0604020202020204" pitchFamily="34" charset="0"/>
              <a:buChar char="•"/>
            </a:pPr>
            <a:r>
              <a:rPr lang="en-IN" b="0" dirty="0">
                <a:effectLst/>
                <a:latin typeface="Roboto" panose="02000000000000000000" pitchFamily="2" charset="0"/>
                <a:ea typeface="Roboto" panose="02000000000000000000" pitchFamily="2" charset="0"/>
                <a:cs typeface="Roboto" panose="02000000000000000000" pitchFamily="2" charset="0"/>
              </a:rPr>
              <a:t>Procured dataset and applied necessary pre-processing and split the data into batches for training</a:t>
            </a:r>
          </a:p>
          <a:p>
            <a:pPr marL="139700" indent="-317500" rtl="0">
              <a:spcBef>
                <a:spcPts val="0"/>
              </a:spcBef>
              <a:spcAft>
                <a:spcPts val="0"/>
              </a:spcAft>
              <a:buFont typeface="Arial" panose="020B0604020202020204" pitchFamily="34" charset="0"/>
              <a:buChar char="•"/>
            </a:pPr>
            <a:r>
              <a:rPr lang="en-IN" b="0" dirty="0">
                <a:effectLst/>
                <a:latin typeface="Roboto" panose="02000000000000000000" pitchFamily="2" charset="0"/>
                <a:ea typeface="Roboto" panose="02000000000000000000" pitchFamily="2" charset="0"/>
                <a:cs typeface="Roboto" panose="02000000000000000000" pitchFamily="2" charset="0"/>
              </a:rPr>
              <a:t>Build the </a:t>
            </a:r>
            <a:r>
              <a:rPr lang="en-IN" b="0" dirty="0" err="1">
                <a:effectLst/>
                <a:latin typeface="Roboto" panose="02000000000000000000" pitchFamily="2" charset="0"/>
                <a:ea typeface="Roboto" panose="02000000000000000000" pitchFamily="2" charset="0"/>
                <a:cs typeface="Roboto" panose="02000000000000000000" pitchFamily="2" charset="0"/>
              </a:rPr>
              <a:t>Unet</a:t>
            </a:r>
            <a:r>
              <a:rPr lang="en-IN" b="0" dirty="0">
                <a:effectLst/>
                <a:latin typeface="Roboto" panose="02000000000000000000" pitchFamily="2" charset="0"/>
                <a:ea typeface="Roboto" panose="02000000000000000000" pitchFamily="2" charset="0"/>
                <a:cs typeface="Roboto" panose="02000000000000000000" pitchFamily="2" charset="0"/>
              </a:rPr>
              <a:t> Encoder Decoder architecture (for both 2D &amp; 3D kernels)</a:t>
            </a:r>
          </a:p>
          <a:p>
            <a:pPr marL="596900" lvl="1" indent="-317500">
              <a:buFont typeface="Arial" panose="020B0604020202020204" pitchFamily="34" charset="0"/>
              <a:buChar char="•"/>
            </a:pPr>
            <a:r>
              <a:rPr lang="en-IN" dirty="0">
                <a:latin typeface="Roboto" panose="02000000000000000000" pitchFamily="2" charset="0"/>
                <a:ea typeface="Roboto" panose="02000000000000000000" pitchFamily="2" charset="0"/>
                <a:cs typeface="Roboto" panose="02000000000000000000" pitchFamily="2" charset="0"/>
              </a:rPr>
              <a:t>Connects a series of contracting and expanding paths</a:t>
            </a:r>
          </a:p>
          <a:p>
            <a:pPr marL="596900" lvl="1" indent="-317500">
              <a:buFont typeface="Arial" panose="020B0604020202020204" pitchFamily="34" charset="0"/>
              <a:buChar char="•"/>
            </a:pPr>
            <a:r>
              <a:rPr lang="en-IN" b="0" dirty="0">
                <a:effectLst/>
                <a:latin typeface="Roboto" panose="02000000000000000000" pitchFamily="2" charset="0"/>
                <a:ea typeface="Roboto" panose="02000000000000000000" pitchFamily="2" charset="0"/>
                <a:cs typeface="Roboto" panose="02000000000000000000" pitchFamily="2" charset="0"/>
              </a:rPr>
              <a:t>With </a:t>
            </a:r>
            <a:r>
              <a:rPr lang="en-IN" b="0" dirty="0" err="1">
                <a:effectLst/>
                <a:latin typeface="Roboto" panose="02000000000000000000" pitchFamily="2" charset="0"/>
                <a:ea typeface="Roboto" panose="02000000000000000000" pitchFamily="2" charset="0"/>
                <a:cs typeface="Roboto" panose="02000000000000000000" pitchFamily="2" charset="0"/>
              </a:rPr>
              <a:t>Downsampling</a:t>
            </a:r>
            <a:r>
              <a:rPr lang="en-IN" b="0" dirty="0">
                <a:effectLst/>
                <a:latin typeface="Roboto" panose="02000000000000000000" pitchFamily="2" charset="0"/>
                <a:ea typeface="Roboto" panose="02000000000000000000" pitchFamily="2" charset="0"/>
                <a:cs typeface="Roboto" panose="02000000000000000000" pitchFamily="2" charset="0"/>
              </a:rPr>
              <a:t> </a:t>
            </a:r>
            <a:r>
              <a:rPr lang="en-IN" dirty="0">
                <a:latin typeface="Roboto" panose="02000000000000000000" pitchFamily="2" charset="0"/>
                <a:ea typeface="Roboto" panose="02000000000000000000" pitchFamily="2" charset="0"/>
                <a:cs typeface="Roboto" panose="02000000000000000000" pitchFamily="2" charset="0"/>
              </a:rPr>
              <a:t>through </a:t>
            </a:r>
            <a:r>
              <a:rPr lang="en-IN" dirty="0" err="1">
                <a:latin typeface="Roboto" panose="02000000000000000000" pitchFamily="2" charset="0"/>
                <a:ea typeface="Roboto" panose="02000000000000000000" pitchFamily="2" charset="0"/>
                <a:cs typeface="Roboto" panose="02000000000000000000" pitchFamily="2" charset="0"/>
              </a:rPr>
              <a:t>maxpooling</a:t>
            </a:r>
            <a:r>
              <a:rPr lang="en-IN" dirty="0">
                <a:latin typeface="Roboto" panose="02000000000000000000" pitchFamily="2" charset="0"/>
                <a:ea typeface="Roboto" panose="02000000000000000000" pitchFamily="2" charset="0"/>
                <a:cs typeface="Roboto" panose="02000000000000000000" pitchFamily="2" charset="0"/>
              </a:rPr>
              <a:t>, and </a:t>
            </a:r>
            <a:r>
              <a:rPr lang="en-IN" dirty="0" err="1">
                <a:latin typeface="Roboto" panose="02000000000000000000" pitchFamily="2" charset="0"/>
                <a:ea typeface="Roboto" panose="02000000000000000000" pitchFamily="2" charset="0"/>
                <a:cs typeface="Roboto" panose="02000000000000000000" pitchFamily="2" charset="0"/>
              </a:rPr>
              <a:t>ReLU</a:t>
            </a:r>
            <a:r>
              <a:rPr lang="en-IN" dirty="0">
                <a:latin typeface="Roboto" panose="02000000000000000000" pitchFamily="2" charset="0"/>
                <a:ea typeface="Roboto" panose="02000000000000000000" pitchFamily="2" charset="0"/>
                <a:cs typeface="Roboto" panose="02000000000000000000" pitchFamily="2" charset="0"/>
              </a:rPr>
              <a:t> activation function</a:t>
            </a:r>
          </a:p>
          <a:p>
            <a:pPr marL="596900" lvl="1" indent="-317500">
              <a:buFont typeface="Arial" panose="020B0604020202020204" pitchFamily="34" charset="0"/>
              <a:buChar char="•"/>
            </a:pPr>
            <a:r>
              <a:rPr lang="en-IN" b="0" dirty="0">
                <a:effectLst/>
                <a:latin typeface="Roboto" panose="02000000000000000000" pitchFamily="2" charset="0"/>
                <a:ea typeface="Roboto" panose="02000000000000000000" pitchFamily="2" charset="0"/>
                <a:cs typeface="Roboto" panose="02000000000000000000" pitchFamily="2" charset="0"/>
              </a:rPr>
              <a:t>We employ mostly 3x3 kernel for 2D Conv and 3x3x3 for 3D Convolutions</a:t>
            </a:r>
          </a:p>
          <a:p>
            <a:pPr marL="596900" lvl="1" indent="-317500">
              <a:buFont typeface="Arial" panose="020B0604020202020204" pitchFamily="34" charset="0"/>
              <a:buChar char="•"/>
            </a:pPr>
            <a:r>
              <a:rPr lang="en-IN" dirty="0">
                <a:latin typeface="Roboto" panose="02000000000000000000" pitchFamily="2" charset="0"/>
                <a:ea typeface="Roboto" panose="02000000000000000000" pitchFamily="2" charset="0"/>
                <a:cs typeface="Roboto" panose="02000000000000000000" pitchFamily="2" charset="0"/>
              </a:rPr>
              <a:t>Following are the model specifications:-</a:t>
            </a:r>
          </a:p>
          <a:p>
            <a:pPr marL="279400" lvl="1"/>
            <a:r>
              <a:rPr lang="en-IN" b="0" dirty="0">
                <a:effectLst/>
                <a:latin typeface="Roboto" panose="02000000000000000000" pitchFamily="2" charset="0"/>
                <a:ea typeface="Roboto" panose="02000000000000000000" pitchFamily="2" charset="0"/>
                <a:cs typeface="Roboto" panose="02000000000000000000" pitchFamily="2" charset="0"/>
              </a:rPr>
              <a:t>-&gt;UNET CNN</a:t>
            </a:r>
            <a:r>
              <a:rPr lang="en-IN" dirty="0">
                <a:latin typeface="Roboto" panose="02000000000000000000" pitchFamily="2" charset="0"/>
                <a:ea typeface="Roboto" panose="02000000000000000000" pitchFamily="2" charset="0"/>
                <a:cs typeface="Roboto" panose="02000000000000000000" pitchFamily="2" charset="0"/>
              </a:rPr>
              <a:t> with 4 Layers of </a:t>
            </a:r>
            <a:r>
              <a:rPr lang="en-IN" dirty="0" err="1">
                <a:latin typeface="Roboto" panose="02000000000000000000" pitchFamily="2" charset="0"/>
                <a:ea typeface="Roboto" panose="02000000000000000000" pitchFamily="2" charset="0"/>
                <a:cs typeface="Roboto" panose="02000000000000000000" pitchFamily="2" charset="0"/>
              </a:rPr>
              <a:t>downsampling</a:t>
            </a:r>
            <a:r>
              <a:rPr lang="en-IN" dirty="0">
                <a:latin typeface="Roboto" panose="02000000000000000000" pitchFamily="2" charset="0"/>
                <a:ea typeface="Roboto" panose="02000000000000000000" pitchFamily="2" charset="0"/>
                <a:cs typeface="Roboto" panose="02000000000000000000" pitchFamily="2" charset="0"/>
              </a:rPr>
              <a:t>, concatenation, and 4 Layers of Up convolutions</a:t>
            </a:r>
            <a:endParaRPr lang="en-IN" b="0" dirty="0">
              <a:effectLst/>
              <a:latin typeface="Roboto" panose="02000000000000000000" pitchFamily="2" charset="0"/>
              <a:ea typeface="Roboto" panose="02000000000000000000" pitchFamily="2" charset="0"/>
              <a:cs typeface="Roboto" panose="02000000000000000000" pitchFamily="2" charset="0"/>
            </a:endParaRPr>
          </a:p>
          <a:p>
            <a:pPr marL="279400" lvl="1"/>
            <a:r>
              <a:rPr lang="en-IN" b="0" dirty="0">
                <a:effectLst/>
                <a:latin typeface="Roboto" panose="02000000000000000000" pitchFamily="2" charset="0"/>
                <a:ea typeface="Roboto" panose="02000000000000000000" pitchFamily="2" charset="0"/>
                <a:cs typeface="Roboto" panose="02000000000000000000" pitchFamily="2" charset="0"/>
              </a:rPr>
              <a:t>-&gt;Categorical cross entropy loss</a:t>
            </a:r>
          </a:p>
          <a:p>
            <a:pPr marL="279400" lvl="1"/>
            <a:r>
              <a:rPr lang="en-IN" dirty="0">
                <a:latin typeface="Roboto" panose="02000000000000000000" pitchFamily="2" charset="0"/>
                <a:ea typeface="Roboto" panose="02000000000000000000" pitchFamily="2" charset="0"/>
                <a:cs typeface="Roboto" panose="02000000000000000000" pitchFamily="2" charset="0"/>
              </a:rPr>
              <a:t>-&gt;Initial learning rate 10^-3</a:t>
            </a:r>
          </a:p>
          <a:p>
            <a:pPr marL="279400" lvl="1"/>
            <a:r>
              <a:rPr lang="en-IN" b="0" dirty="0">
                <a:effectLst/>
                <a:latin typeface="Roboto" panose="02000000000000000000" pitchFamily="2" charset="0"/>
                <a:ea typeface="Roboto" panose="02000000000000000000" pitchFamily="2" charset="0"/>
                <a:cs typeface="Roboto" panose="02000000000000000000" pitchFamily="2" charset="0"/>
              </a:rPr>
              <a:t>-&gt;Recorded Metrics</a:t>
            </a:r>
            <a:r>
              <a:rPr lang="en-IN" sz="1800" b="0" i="0" u="none" strike="noStrike" dirty="0">
                <a:effectLst/>
                <a:latin typeface="Roboto" panose="02000000000000000000" pitchFamily="2" charset="0"/>
                <a:ea typeface="Roboto" panose="02000000000000000000" pitchFamily="2" charset="0"/>
                <a:cs typeface="Roboto" panose="02000000000000000000" pitchFamily="2" charset="0"/>
              </a:rPr>
              <a:t>: </a:t>
            </a:r>
          </a:p>
          <a:p>
            <a:pPr marL="279400" lvl="1"/>
            <a:r>
              <a:rPr lang="en-IN" sz="1600" dirty="0">
                <a:latin typeface="Roboto" panose="02000000000000000000" pitchFamily="2" charset="0"/>
                <a:ea typeface="Roboto" panose="02000000000000000000" pitchFamily="2" charset="0"/>
                <a:cs typeface="Roboto" panose="02000000000000000000" pitchFamily="2" charset="0"/>
              </a:rPr>
              <a:t>Mean IOU</a:t>
            </a:r>
          </a:p>
          <a:p>
            <a:pPr marL="279400" lvl="1"/>
            <a:r>
              <a:rPr lang="en-IN" sz="1600" b="0" i="0" u="none" strike="noStrike" dirty="0">
                <a:effectLst/>
                <a:latin typeface="Roboto" panose="02000000000000000000" pitchFamily="2" charset="0"/>
                <a:ea typeface="Roboto" panose="02000000000000000000" pitchFamily="2" charset="0"/>
                <a:cs typeface="Roboto" panose="02000000000000000000" pitchFamily="2" charset="0"/>
              </a:rPr>
              <a:t>Class-wise Dice </a:t>
            </a:r>
          </a:p>
          <a:p>
            <a:pPr marL="279400" lvl="1"/>
            <a:r>
              <a:rPr lang="en-IN" sz="1600" dirty="0">
                <a:latin typeface="Roboto" panose="02000000000000000000" pitchFamily="2" charset="0"/>
                <a:ea typeface="Roboto" panose="02000000000000000000" pitchFamily="2" charset="0"/>
                <a:cs typeface="Roboto" panose="02000000000000000000" pitchFamily="2" charset="0"/>
              </a:rPr>
              <a:t>Sensitivity, </a:t>
            </a:r>
            <a:r>
              <a:rPr lang="en-IN" sz="1600" b="0" i="0" u="none" strike="noStrike" dirty="0">
                <a:effectLst/>
                <a:latin typeface="Roboto" panose="02000000000000000000" pitchFamily="2" charset="0"/>
                <a:ea typeface="Roboto" panose="02000000000000000000" pitchFamily="2" charset="0"/>
                <a:cs typeface="Roboto" panose="02000000000000000000" pitchFamily="2" charset="0"/>
              </a:rPr>
              <a:t>Specificity, Precision</a:t>
            </a:r>
            <a:endParaRPr lang="en-IN" sz="1600" i="0" u="none" strike="noStrike" dirty="0">
              <a:latin typeface="Roboto" panose="02000000000000000000" pitchFamily="2" charset="0"/>
              <a:ea typeface="Roboto" panose="02000000000000000000" pitchFamily="2" charset="0"/>
              <a:cs typeface="Roboto" panose="02000000000000000000" pitchFamily="2" charset="0"/>
            </a:endParaRPr>
          </a:p>
          <a:p>
            <a:pPr marL="279400" lvl="1"/>
            <a:r>
              <a:rPr lang="en-IN" sz="1600" b="0" dirty="0">
                <a:effectLst/>
                <a:latin typeface="Roboto" panose="02000000000000000000" pitchFamily="2" charset="0"/>
                <a:ea typeface="Roboto" panose="02000000000000000000" pitchFamily="2" charset="0"/>
                <a:cs typeface="Roboto" panose="02000000000000000000" pitchFamily="2" charset="0"/>
              </a:rPr>
              <a:t>-&gt;Stochastic Weighted Averaging when the </a:t>
            </a:r>
            <a:r>
              <a:rPr lang="en-IN" sz="1600" dirty="0">
                <a:latin typeface="Roboto" panose="02000000000000000000" pitchFamily="2" charset="0"/>
                <a:ea typeface="Roboto" panose="02000000000000000000" pitchFamily="2" charset="0"/>
                <a:cs typeface="Roboto" panose="02000000000000000000" pitchFamily="2" charset="0"/>
              </a:rPr>
              <a:t>LR cools down</a:t>
            </a:r>
            <a:br>
              <a:rPr lang="en-IN" b="0" dirty="0">
                <a:effectLst/>
              </a:rPr>
            </a:br>
            <a:endParaRPr lang="en-IN" dirty="0"/>
          </a:p>
        </p:txBody>
      </p:sp>
    </p:spTree>
    <p:extLst>
      <p:ext uri="{BB962C8B-B14F-4D97-AF65-F5344CB8AC3E}">
        <p14:creationId xmlns:p14="http://schemas.microsoft.com/office/powerpoint/2010/main" val="3930594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CF9C190-92A6-26F5-EE53-B592DCCAAE75}"/>
              </a:ext>
            </a:extLst>
          </p:cNvPr>
          <p:cNvSpPr>
            <a:spLocks noGrp="1"/>
          </p:cNvSpPr>
          <p:nvPr>
            <p:ph type="body" sz="quarter" idx="15"/>
          </p:nvPr>
        </p:nvSpPr>
        <p:spPr>
          <a:xfrm>
            <a:off x="645824" y="686125"/>
            <a:ext cx="8723259" cy="868651"/>
          </a:xfrm>
        </p:spPr>
        <p:txBody>
          <a:bodyPr>
            <a:normAutofit/>
          </a:bodyPr>
          <a:lstStyle/>
          <a:p>
            <a:r>
              <a:rPr lang="en-CA" dirty="0"/>
              <a:t>Comparison of Models</a:t>
            </a:r>
            <a:endParaRPr lang="en-IN" dirty="0"/>
          </a:p>
        </p:txBody>
      </p:sp>
      <p:pic>
        <p:nvPicPr>
          <p:cNvPr id="6146" name="Picture 2">
            <a:extLst>
              <a:ext uri="{FF2B5EF4-FFF2-40B4-BE49-F238E27FC236}">
                <a16:creationId xmlns:a16="http://schemas.microsoft.com/office/drawing/2014/main" id="{50B23592-406E-4B6A-EBEB-57C06E5A72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5083" y="1579470"/>
            <a:ext cx="7218485" cy="45924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C14ACF0-B259-82AA-EB78-3FE7D7ED9DF5}"/>
              </a:ext>
            </a:extLst>
          </p:cNvPr>
          <p:cNvSpPr txBox="1"/>
          <p:nvPr/>
        </p:nvSpPr>
        <p:spPr>
          <a:xfrm>
            <a:off x="3147646" y="6196569"/>
            <a:ext cx="6221437" cy="276999"/>
          </a:xfrm>
          <a:prstGeom prst="rect">
            <a:avLst/>
          </a:prstGeom>
          <a:noFill/>
        </p:spPr>
        <p:txBody>
          <a:bodyPr wrap="square" rtlCol="0">
            <a:spAutoFit/>
          </a:bodyPr>
          <a:lstStyle/>
          <a:p>
            <a:r>
              <a:rPr lang="en-IN" sz="1200" dirty="0"/>
              <a:t>[All the papers reviewed: [15] </a:t>
            </a:r>
            <a:r>
              <a:rPr lang="en-IN" sz="1200" u="sng" dirty="0">
                <a:solidFill>
                  <a:schemeClr val="accent3">
                    <a:lumMod val="75000"/>
                  </a:schemeClr>
                </a:solidFill>
                <a:hlinkClick r:id="rId4"/>
              </a:rPr>
              <a:t>Link to papers*</a:t>
            </a:r>
            <a:r>
              <a:rPr lang="en-IN" sz="1200" dirty="0"/>
              <a:t>]</a:t>
            </a:r>
            <a:endParaRPr lang="en-IN" dirty="0"/>
          </a:p>
        </p:txBody>
      </p:sp>
    </p:spTree>
    <p:extLst>
      <p:ext uri="{BB962C8B-B14F-4D97-AF65-F5344CB8AC3E}">
        <p14:creationId xmlns:p14="http://schemas.microsoft.com/office/powerpoint/2010/main" val="3288265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D2F306F-35D7-F6EB-2906-CDEB01367E6F}"/>
              </a:ext>
            </a:extLst>
          </p:cNvPr>
          <p:cNvSpPr txBox="1"/>
          <p:nvPr/>
        </p:nvSpPr>
        <p:spPr>
          <a:xfrm>
            <a:off x="2383782" y="5855171"/>
            <a:ext cx="3789484" cy="923330"/>
          </a:xfrm>
          <a:prstGeom prst="rect">
            <a:avLst/>
          </a:prstGeom>
          <a:noFill/>
        </p:spPr>
        <p:txBody>
          <a:bodyPr wrap="square" rtlCol="0">
            <a:spAutoFit/>
          </a:bodyPr>
          <a:lstStyle/>
          <a:p>
            <a:r>
              <a:rPr lang="en-US" u="sng" dirty="0">
                <a:hlinkClick r:id="rId2"/>
              </a:rPr>
              <a:t>Paper: Averaging Weights Leads to Wider Optima and Better Generalization</a:t>
            </a:r>
            <a:endParaRPr lang="en-IN" u="sng" dirty="0"/>
          </a:p>
        </p:txBody>
      </p:sp>
      <p:sp>
        <p:nvSpPr>
          <p:cNvPr id="3" name="Text Placeholder 2">
            <a:extLst>
              <a:ext uri="{FF2B5EF4-FFF2-40B4-BE49-F238E27FC236}">
                <a16:creationId xmlns:a16="http://schemas.microsoft.com/office/drawing/2014/main" id="{74A83693-F8EE-35A6-92B9-ADFB3EDEA6C2}"/>
              </a:ext>
            </a:extLst>
          </p:cNvPr>
          <p:cNvSpPr>
            <a:spLocks noGrp="1"/>
          </p:cNvSpPr>
          <p:nvPr>
            <p:ph type="body" sz="quarter" idx="15"/>
          </p:nvPr>
        </p:nvSpPr>
        <p:spPr/>
        <p:txBody>
          <a:bodyPr>
            <a:normAutofit fontScale="62500" lnSpcReduction="20000"/>
          </a:bodyPr>
          <a:lstStyle/>
          <a:p>
            <a:r>
              <a:rPr lang="en-IN" dirty="0"/>
              <a:t>Stochastic Weight Averaging</a:t>
            </a:r>
          </a:p>
        </p:txBody>
      </p:sp>
      <p:pic>
        <p:nvPicPr>
          <p:cNvPr id="5" name="Picture 4">
            <a:extLst>
              <a:ext uri="{FF2B5EF4-FFF2-40B4-BE49-F238E27FC236}">
                <a16:creationId xmlns:a16="http://schemas.microsoft.com/office/drawing/2014/main" id="{015F31C8-E01E-CA09-EFD6-9E3275DF6DB1}"/>
              </a:ext>
            </a:extLst>
          </p:cNvPr>
          <p:cNvPicPr>
            <a:picLocks noChangeAspect="1"/>
          </p:cNvPicPr>
          <p:nvPr/>
        </p:nvPicPr>
        <p:blipFill>
          <a:blip r:embed="rId3"/>
          <a:stretch>
            <a:fillRect/>
          </a:stretch>
        </p:blipFill>
        <p:spPr>
          <a:xfrm>
            <a:off x="865972" y="2523392"/>
            <a:ext cx="10460055" cy="2363163"/>
          </a:xfrm>
          <a:prstGeom prst="rect">
            <a:avLst/>
          </a:prstGeom>
        </p:spPr>
      </p:pic>
    </p:spTree>
    <p:extLst>
      <p:ext uri="{BB962C8B-B14F-4D97-AF65-F5344CB8AC3E}">
        <p14:creationId xmlns:p14="http://schemas.microsoft.com/office/powerpoint/2010/main" val="2865733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9F3221-C686-0CA9-929D-5CAE3AC9B51F}"/>
              </a:ext>
            </a:extLst>
          </p:cNvPr>
          <p:cNvSpPr>
            <a:spLocks noGrp="1"/>
          </p:cNvSpPr>
          <p:nvPr>
            <p:ph type="body" sz="quarter" idx="14"/>
          </p:nvPr>
        </p:nvSpPr>
        <p:spPr/>
        <p:txBody>
          <a:bodyPr/>
          <a:lstStyle/>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Index</a:t>
            </a:r>
            <a:endParaRPr lang="en-US" sz="1800" b="0" i="0" u="none" strike="noStrike" dirty="0">
              <a:solidFill>
                <a:srgbClr val="344372"/>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Team members</a:t>
            </a:r>
            <a:endParaRPr lang="en-US" sz="1800" b="0" i="0" u="none" strike="noStrike" dirty="0">
              <a:solidFill>
                <a:srgbClr val="344372"/>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What are we trying to build</a:t>
            </a:r>
            <a:endParaRPr lang="en-US" sz="1800" b="0" i="0" u="none" strike="noStrike" dirty="0">
              <a:solidFill>
                <a:srgbClr val="344372"/>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Abstract</a:t>
            </a:r>
            <a:endParaRPr lang="en-US" sz="1800" b="0" i="0" u="none" strike="noStrike" dirty="0">
              <a:solidFill>
                <a:srgbClr val="344372"/>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Business Use Case</a:t>
            </a:r>
            <a:endParaRPr lang="en-US" sz="1800" b="0" i="0" u="none" strike="noStrike" dirty="0">
              <a:solidFill>
                <a:srgbClr val="344372"/>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Important Use case</a:t>
            </a:r>
            <a:endParaRPr lang="en-US" sz="1800" b="0" i="0" u="none" strike="noStrike" dirty="0">
              <a:solidFill>
                <a:srgbClr val="344372"/>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Concepts Used</a:t>
            </a:r>
            <a:endParaRPr lang="en-US" sz="1800" b="0" i="0" u="none" strike="noStrike" dirty="0">
              <a:solidFill>
                <a:srgbClr val="344372"/>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Our data</a:t>
            </a:r>
            <a:endParaRPr lang="en-US" sz="1800" b="0" i="0" u="none" strike="noStrike" dirty="0">
              <a:solidFill>
                <a:srgbClr val="344372"/>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How we Process data</a:t>
            </a:r>
            <a:endParaRPr lang="en-US" sz="1800" b="0" i="0" u="none" strike="noStrike" dirty="0">
              <a:solidFill>
                <a:srgbClr val="344372"/>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Algorithm</a:t>
            </a:r>
            <a:endParaRPr lang="en-US" sz="1800" b="0" i="0" u="none" strike="noStrike" dirty="0">
              <a:solidFill>
                <a:srgbClr val="344372"/>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Comparison of Models</a:t>
            </a:r>
            <a:endParaRPr lang="en-US" sz="1800" b="0" i="0" u="none" strike="noStrike" dirty="0">
              <a:solidFill>
                <a:srgbClr val="344372"/>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Optimal Case</a:t>
            </a:r>
            <a:endParaRPr lang="en-US" sz="1800" b="0" i="0" u="none" strike="noStrike" dirty="0">
              <a:solidFill>
                <a:srgbClr val="344372"/>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Diagrams and Virtualizations</a:t>
            </a:r>
            <a:endParaRPr lang="en-US" sz="1800" b="0" i="0" u="none" strike="noStrike" dirty="0">
              <a:solidFill>
                <a:srgbClr val="344372"/>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Final Recommendation</a:t>
            </a:r>
            <a:endParaRPr lang="en-US" sz="1800" b="0" i="0" u="none" strike="noStrike" dirty="0">
              <a:solidFill>
                <a:srgbClr val="344372"/>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Challenges Faced</a:t>
            </a:r>
            <a:endParaRPr lang="en-US" sz="1800" b="0" i="0" u="none" strike="noStrike" dirty="0">
              <a:solidFill>
                <a:srgbClr val="344372"/>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Our learning</a:t>
            </a:r>
            <a:endParaRPr lang="en-US" sz="1800" b="0" i="0" u="none" strike="noStrike" dirty="0">
              <a:solidFill>
                <a:srgbClr val="344372"/>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Future Enhancements</a:t>
            </a:r>
            <a:endParaRPr lang="en-US" sz="1800" b="0" i="0" u="none" strike="noStrike" dirty="0">
              <a:solidFill>
                <a:srgbClr val="344372"/>
              </a:solidFill>
              <a:effectLst/>
              <a:latin typeface="Arial" panose="020B0604020202020204" pitchFamily="34" charset="0"/>
            </a:endParaRPr>
          </a:p>
          <a:p>
            <a:endParaRPr lang="en-IN" dirty="0"/>
          </a:p>
        </p:txBody>
      </p:sp>
      <p:sp>
        <p:nvSpPr>
          <p:cNvPr id="3" name="Text Placeholder 2">
            <a:extLst>
              <a:ext uri="{FF2B5EF4-FFF2-40B4-BE49-F238E27FC236}">
                <a16:creationId xmlns:a16="http://schemas.microsoft.com/office/drawing/2014/main" id="{2E10471F-920F-4B6F-FCE6-265E7D8CB540}"/>
              </a:ext>
            </a:extLst>
          </p:cNvPr>
          <p:cNvSpPr>
            <a:spLocks noGrp="1"/>
          </p:cNvSpPr>
          <p:nvPr>
            <p:ph type="body" sz="quarter" idx="15"/>
          </p:nvPr>
        </p:nvSpPr>
        <p:spPr/>
        <p:txBody>
          <a:bodyPr/>
          <a:lstStyle/>
          <a:p>
            <a:r>
              <a:rPr lang="en-CA" dirty="0"/>
              <a:t>Outline</a:t>
            </a:r>
            <a:endParaRPr lang="en-IN" dirty="0"/>
          </a:p>
        </p:txBody>
      </p:sp>
      <p:pic>
        <p:nvPicPr>
          <p:cNvPr id="27650" name="Picture 2" descr="Construction of brain atlases based on a multi-center MRI dataset of 2020  Chinese adults | Scientific Reports">
            <a:extLst>
              <a:ext uri="{FF2B5EF4-FFF2-40B4-BE49-F238E27FC236}">
                <a16:creationId xmlns:a16="http://schemas.microsoft.com/office/drawing/2014/main" id="{A0C57175-4775-20C9-61EC-68611BF326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7755" y="482886"/>
            <a:ext cx="5989848" cy="5892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559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CF9C190-92A6-26F5-EE53-B592DCCAAE75}"/>
              </a:ext>
            </a:extLst>
          </p:cNvPr>
          <p:cNvSpPr>
            <a:spLocks noGrp="1"/>
          </p:cNvSpPr>
          <p:nvPr>
            <p:ph type="body" sz="quarter" idx="15"/>
          </p:nvPr>
        </p:nvSpPr>
        <p:spPr>
          <a:xfrm>
            <a:off x="645824" y="686125"/>
            <a:ext cx="8723259" cy="868651"/>
          </a:xfrm>
        </p:spPr>
        <p:txBody>
          <a:bodyPr>
            <a:normAutofit/>
          </a:bodyPr>
          <a:lstStyle/>
          <a:p>
            <a:r>
              <a:rPr lang="en-CA" dirty="0"/>
              <a:t>2D </a:t>
            </a:r>
            <a:r>
              <a:rPr lang="en-CA" dirty="0" err="1"/>
              <a:t>UNet</a:t>
            </a:r>
            <a:r>
              <a:rPr lang="en-CA" dirty="0"/>
              <a:t> Architecture</a:t>
            </a:r>
            <a:endParaRPr lang="en-IN" dirty="0"/>
          </a:p>
        </p:txBody>
      </p:sp>
      <p:pic>
        <p:nvPicPr>
          <p:cNvPr id="9" name="Picture 8">
            <a:extLst>
              <a:ext uri="{FF2B5EF4-FFF2-40B4-BE49-F238E27FC236}">
                <a16:creationId xmlns:a16="http://schemas.microsoft.com/office/drawing/2014/main" id="{4FF3F1DA-5B08-7B9B-C3B2-6805835EAFEA}"/>
              </a:ext>
            </a:extLst>
          </p:cNvPr>
          <p:cNvPicPr>
            <a:picLocks noChangeAspect="1"/>
          </p:cNvPicPr>
          <p:nvPr/>
        </p:nvPicPr>
        <p:blipFill>
          <a:blip r:embed="rId2"/>
          <a:stretch>
            <a:fillRect/>
          </a:stretch>
        </p:blipFill>
        <p:spPr>
          <a:xfrm>
            <a:off x="-1" y="1802423"/>
            <a:ext cx="12192001" cy="5055577"/>
          </a:xfrm>
          <a:prstGeom prst="rect">
            <a:avLst/>
          </a:prstGeom>
        </p:spPr>
      </p:pic>
    </p:spTree>
    <p:extLst>
      <p:ext uri="{BB962C8B-B14F-4D97-AF65-F5344CB8AC3E}">
        <p14:creationId xmlns:p14="http://schemas.microsoft.com/office/powerpoint/2010/main" val="13489300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151B20-6B63-BF11-0DD8-2E46244190EB}"/>
              </a:ext>
            </a:extLst>
          </p:cNvPr>
          <p:cNvSpPr>
            <a:spLocks noGrp="1"/>
          </p:cNvSpPr>
          <p:nvPr>
            <p:ph type="body" sz="quarter" idx="14"/>
          </p:nvPr>
        </p:nvSpPr>
        <p:spPr>
          <a:xfrm>
            <a:off x="2070388" y="3093443"/>
            <a:ext cx="8962538" cy="2792267"/>
          </a:xfrm>
        </p:spPr>
        <p:txBody>
          <a:bodyPr/>
          <a:lstStyle/>
          <a:p>
            <a:endParaRPr lang="en-IN" dirty="0"/>
          </a:p>
        </p:txBody>
      </p:sp>
      <p:sp>
        <p:nvSpPr>
          <p:cNvPr id="3" name="Text Placeholder 2">
            <a:extLst>
              <a:ext uri="{FF2B5EF4-FFF2-40B4-BE49-F238E27FC236}">
                <a16:creationId xmlns:a16="http://schemas.microsoft.com/office/drawing/2014/main" id="{AF136751-38ED-1E2C-50A6-86842500B01B}"/>
              </a:ext>
            </a:extLst>
          </p:cNvPr>
          <p:cNvSpPr>
            <a:spLocks noGrp="1"/>
          </p:cNvSpPr>
          <p:nvPr>
            <p:ph type="body" sz="quarter" idx="15"/>
          </p:nvPr>
        </p:nvSpPr>
        <p:spPr>
          <a:xfrm>
            <a:off x="645824" y="686125"/>
            <a:ext cx="9412575" cy="868651"/>
          </a:xfrm>
        </p:spPr>
        <p:txBody>
          <a:bodyPr>
            <a:normAutofit/>
          </a:bodyPr>
          <a:lstStyle/>
          <a:p>
            <a:r>
              <a:rPr lang="en-IN" dirty="0"/>
              <a:t>Learning Rate(epoch wise)</a:t>
            </a:r>
          </a:p>
        </p:txBody>
      </p:sp>
      <p:pic>
        <p:nvPicPr>
          <p:cNvPr id="7170" name="Picture 2">
            <a:extLst>
              <a:ext uri="{FF2B5EF4-FFF2-40B4-BE49-F238E27FC236}">
                <a16:creationId xmlns:a16="http://schemas.microsoft.com/office/drawing/2014/main" id="{FB6B14A9-4CDE-51F0-F9F2-6E6FCFC9E4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23" t="7331" r="1317"/>
          <a:stretch/>
        </p:blipFill>
        <p:spPr bwMode="auto">
          <a:xfrm>
            <a:off x="2136531" y="2154115"/>
            <a:ext cx="8962538" cy="3973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068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151B20-6B63-BF11-0DD8-2E46244190EB}"/>
              </a:ext>
            </a:extLst>
          </p:cNvPr>
          <p:cNvSpPr>
            <a:spLocks noGrp="1"/>
          </p:cNvSpPr>
          <p:nvPr>
            <p:ph type="body" sz="quarter" idx="14"/>
          </p:nvPr>
        </p:nvSpPr>
        <p:spPr>
          <a:xfrm>
            <a:off x="2070388" y="3093443"/>
            <a:ext cx="8962538" cy="2792267"/>
          </a:xfrm>
        </p:spPr>
        <p:txBody>
          <a:bodyPr/>
          <a:lstStyle/>
          <a:p>
            <a:endParaRPr lang="en-IN" dirty="0"/>
          </a:p>
        </p:txBody>
      </p:sp>
      <p:sp>
        <p:nvSpPr>
          <p:cNvPr id="3" name="Text Placeholder 2">
            <a:extLst>
              <a:ext uri="{FF2B5EF4-FFF2-40B4-BE49-F238E27FC236}">
                <a16:creationId xmlns:a16="http://schemas.microsoft.com/office/drawing/2014/main" id="{AF136751-38ED-1E2C-50A6-86842500B01B}"/>
              </a:ext>
            </a:extLst>
          </p:cNvPr>
          <p:cNvSpPr>
            <a:spLocks noGrp="1"/>
          </p:cNvSpPr>
          <p:nvPr>
            <p:ph type="body" sz="quarter" idx="15"/>
          </p:nvPr>
        </p:nvSpPr>
        <p:spPr>
          <a:xfrm>
            <a:off x="645824" y="686125"/>
            <a:ext cx="9412575" cy="868651"/>
          </a:xfrm>
        </p:spPr>
        <p:txBody>
          <a:bodyPr>
            <a:normAutofit/>
          </a:bodyPr>
          <a:lstStyle/>
          <a:p>
            <a:r>
              <a:rPr lang="en-IN" dirty="0"/>
              <a:t>Specificity </a:t>
            </a:r>
          </a:p>
        </p:txBody>
      </p:sp>
      <p:pic>
        <p:nvPicPr>
          <p:cNvPr id="8194" name="Picture 2">
            <a:extLst>
              <a:ext uri="{FF2B5EF4-FFF2-40B4-BE49-F238E27FC236}">
                <a16:creationId xmlns:a16="http://schemas.microsoft.com/office/drawing/2014/main" id="{89DD5881-DAC1-E34D-D55F-4FF25084BC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342"/>
          <a:stretch/>
        </p:blipFill>
        <p:spPr bwMode="auto">
          <a:xfrm>
            <a:off x="1969765" y="2092569"/>
            <a:ext cx="9163783" cy="4301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8882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59D4FD-621B-CE50-23A3-C6184FDFC1FB}"/>
              </a:ext>
            </a:extLst>
          </p:cNvPr>
          <p:cNvSpPr>
            <a:spLocks noGrp="1"/>
          </p:cNvSpPr>
          <p:nvPr>
            <p:ph type="body" sz="quarter" idx="14"/>
          </p:nvPr>
        </p:nvSpPr>
        <p:spPr>
          <a:xfrm>
            <a:off x="2725615" y="3033346"/>
            <a:ext cx="8949149" cy="2747914"/>
          </a:xfrm>
        </p:spPr>
        <p:txBody>
          <a:bodyPr/>
          <a:lstStyle/>
          <a:p>
            <a:endParaRPr lang="en-IN" dirty="0"/>
          </a:p>
        </p:txBody>
      </p:sp>
      <p:sp>
        <p:nvSpPr>
          <p:cNvPr id="3" name="Text Placeholder 2">
            <a:extLst>
              <a:ext uri="{FF2B5EF4-FFF2-40B4-BE49-F238E27FC236}">
                <a16:creationId xmlns:a16="http://schemas.microsoft.com/office/drawing/2014/main" id="{286A225C-B8CB-185A-1A9D-2EFA6EFA199E}"/>
              </a:ext>
            </a:extLst>
          </p:cNvPr>
          <p:cNvSpPr>
            <a:spLocks noGrp="1"/>
          </p:cNvSpPr>
          <p:nvPr>
            <p:ph type="body" sz="quarter" idx="15"/>
          </p:nvPr>
        </p:nvSpPr>
        <p:spPr>
          <a:xfrm>
            <a:off x="645824" y="686125"/>
            <a:ext cx="9104845" cy="868651"/>
          </a:xfrm>
        </p:spPr>
        <p:txBody>
          <a:bodyPr>
            <a:normAutofit/>
          </a:bodyPr>
          <a:lstStyle/>
          <a:p>
            <a:r>
              <a:rPr lang="en-IN" sz="5400" dirty="0"/>
              <a:t>Dice Coefficient(Necrotic)</a:t>
            </a:r>
          </a:p>
          <a:p>
            <a:endParaRPr lang="en-IN" sz="2000" dirty="0"/>
          </a:p>
        </p:txBody>
      </p:sp>
      <p:pic>
        <p:nvPicPr>
          <p:cNvPr id="9218" name="Picture 2">
            <a:extLst>
              <a:ext uri="{FF2B5EF4-FFF2-40B4-BE49-F238E27FC236}">
                <a16:creationId xmlns:a16="http://schemas.microsoft.com/office/drawing/2014/main" id="{293A3711-0E10-8A1D-06DE-502A9068B99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212"/>
          <a:stretch/>
        </p:blipFill>
        <p:spPr bwMode="auto">
          <a:xfrm>
            <a:off x="2124906" y="2171700"/>
            <a:ext cx="9347957" cy="4114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824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9D53E4-5932-FC8A-CBCB-CDDD604FE9F0}"/>
              </a:ext>
            </a:extLst>
          </p:cNvPr>
          <p:cNvSpPr>
            <a:spLocks noGrp="1"/>
          </p:cNvSpPr>
          <p:nvPr>
            <p:ph type="body" sz="quarter" idx="14"/>
          </p:nvPr>
        </p:nvSpPr>
        <p:spPr>
          <a:xfrm>
            <a:off x="2839914" y="5169876"/>
            <a:ext cx="8834849" cy="611383"/>
          </a:xfrm>
        </p:spPr>
        <p:txBody>
          <a:bodyPr/>
          <a:lstStyle/>
          <a:p>
            <a:endParaRPr lang="en-IN" dirty="0"/>
          </a:p>
        </p:txBody>
      </p:sp>
      <p:sp>
        <p:nvSpPr>
          <p:cNvPr id="3" name="Text Placeholder 2">
            <a:extLst>
              <a:ext uri="{FF2B5EF4-FFF2-40B4-BE49-F238E27FC236}">
                <a16:creationId xmlns:a16="http://schemas.microsoft.com/office/drawing/2014/main" id="{0E8605C3-D698-E5D0-8B61-0D8B9DCB9CB2}"/>
              </a:ext>
            </a:extLst>
          </p:cNvPr>
          <p:cNvSpPr>
            <a:spLocks noGrp="1"/>
          </p:cNvSpPr>
          <p:nvPr>
            <p:ph type="body" sz="quarter" idx="15"/>
          </p:nvPr>
        </p:nvSpPr>
        <p:spPr/>
        <p:txBody>
          <a:bodyPr/>
          <a:lstStyle/>
          <a:p>
            <a:r>
              <a:rPr lang="en-IN" dirty="0"/>
              <a:t>Sensitivity</a:t>
            </a:r>
          </a:p>
        </p:txBody>
      </p:sp>
      <p:pic>
        <p:nvPicPr>
          <p:cNvPr id="10242" name="Picture 2">
            <a:extLst>
              <a:ext uri="{FF2B5EF4-FFF2-40B4-BE49-F238E27FC236}">
                <a16:creationId xmlns:a16="http://schemas.microsoft.com/office/drawing/2014/main" id="{960B9BDC-B832-416B-6C25-8119E3BF8E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959"/>
          <a:stretch/>
        </p:blipFill>
        <p:spPr bwMode="auto">
          <a:xfrm>
            <a:off x="2180492" y="1995854"/>
            <a:ext cx="10011508" cy="4457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3581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3003B7-7B40-16E2-5191-9DD3F476B246}"/>
              </a:ext>
            </a:extLst>
          </p:cNvPr>
          <p:cNvSpPr>
            <a:spLocks noGrp="1"/>
          </p:cNvSpPr>
          <p:nvPr>
            <p:ph type="body" sz="quarter" idx="14"/>
          </p:nvPr>
        </p:nvSpPr>
        <p:spPr>
          <a:xfrm>
            <a:off x="2155094" y="2708700"/>
            <a:ext cx="9519669" cy="3072559"/>
          </a:xfrm>
        </p:spPr>
        <p:txBody>
          <a:bodyPr/>
          <a:lstStyle/>
          <a:p>
            <a:endParaRPr lang="en-IN" dirty="0"/>
          </a:p>
        </p:txBody>
      </p:sp>
      <p:sp>
        <p:nvSpPr>
          <p:cNvPr id="3" name="Text Placeholder 2">
            <a:extLst>
              <a:ext uri="{FF2B5EF4-FFF2-40B4-BE49-F238E27FC236}">
                <a16:creationId xmlns:a16="http://schemas.microsoft.com/office/drawing/2014/main" id="{63AE4627-D769-B89A-1A09-07B446518044}"/>
              </a:ext>
            </a:extLst>
          </p:cNvPr>
          <p:cNvSpPr>
            <a:spLocks noGrp="1"/>
          </p:cNvSpPr>
          <p:nvPr>
            <p:ph type="body" sz="quarter" idx="15"/>
          </p:nvPr>
        </p:nvSpPr>
        <p:spPr>
          <a:xfrm>
            <a:off x="645824" y="686125"/>
            <a:ext cx="7126575" cy="868651"/>
          </a:xfrm>
        </p:spPr>
        <p:txBody>
          <a:bodyPr>
            <a:normAutofit fontScale="85000" lnSpcReduction="10000"/>
          </a:bodyPr>
          <a:lstStyle/>
          <a:p>
            <a:r>
              <a:rPr lang="en-IN" dirty="0"/>
              <a:t>Dice Coefficient(</a:t>
            </a:r>
            <a:r>
              <a:rPr lang="en-IN" dirty="0" err="1"/>
              <a:t>Edema</a:t>
            </a:r>
            <a:r>
              <a:rPr lang="en-IN" dirty="0"/>
              <a:t>)</a:t>
            </a:r>
          </a:p>
        </p:txBody>
      </p:sp>
      <p:pic>
        <p:nvPicPr>
          <p:cNvPr id="16386" name="Picture 2">
            <a:extLst>
              <a:ext uri="{FF2B5EF4-FFF2-40B4-BE49-F238E27FC236}">
                <a16:creationId xmlns:a16="http://schemas.microsoft.com/office/drawing/2014/main" id="{691453A6-A13B-0B16-8DEB-77F6F956C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654"/>
          <a:stretch/>
        </p:blipFill>
        <p:spPr bwMode="auto">
          <a:xfrm>
            <a:off x="2155094" y="2400300"/>
            <a:ext cx="9397998" cy="3619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8889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14E969-DC22-E8A2-1656-ACE5D7C760E4}"/>
              </a:ext>
            </a:extLst>
          </p:cNvPr>
          <p:cNvSpPr>
            <a:spLocks noGrp="1"/>
          </p:cNvSpPr>
          <p:nvPr>
            <p:ph type="body" sz="quarter" idx="14"/>
          </p:nvPr>
        </p:nvSpPr>
        <p:spPr>
          <a:xfrm>
            <a:off x="2475144" y="2646238"/>
            <a:ext cx="9199620" cy="3135022"/>
          </a:xfrm>
        </p:spPr>
        <p:txBody>
          <a:bodyPr/>
          <a:lstStyle/>
          <a:p>
            <a:endParaRPr lang="en-IN" dirty="0"/>
          </a:p>
        </p:txBody>
      </p:sp>
      <p:sp>
        <p:nvSpPr>
          <p:cNvPr id="3" name="Text Placeholder 2">
            <a:extLst>
              <a:ext uri="{FF2B5EF4-FFF2-40B4-BE49-F238E27FC236}">
                <a16:creationId xmlns:a16="http://schemas.microsoft.com/office/drawing/2014/main" id="{54D8E707-075A-880D-621D-A8F60A10817E}"/>
              </a:ext>
            </a:extLst>
          </p:cNvPr>
          <p:cNvSpPr>
            <a:spLocks noGrp="1"/>
          </p:cNvSpPr>
          <p:nvPr>
            <p:ph type="body" sz="quarter" idx="15"/>
          </p:nvPr>
        </p:nvSpPr>
        <p:spPr/>
        <p:txBody>
          <a:bodyPr>
            <a:normAutofit fontScale="92500"/>
          </a:bodyPr>
          <a:lstStyle/>
          <a:p>
            <a:r>
              <a:rPr lang="en-IN" dirty="0"/>
              <a:t>Dice Coefficient</a:t>
            </a:r>
          </a:p>
        </p:txBody>
      </p:sp>
      <p:pic>
        <p:nvPicPr>
          <p:cNvPr id="11266" name="Picture 2">
            <a:extLst>
              <a:ext uri="{FF2B5EF4-FFF2-40B4-BE49-F238E27FC236}">
                <a16:creationId xmlns:a16="http://schemas.microsoft.com/office/drawing/2014/main" id="{01F04D3D-FD8F-4975-A106-E7D0F17A77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35"/>
          <a:stretch/>
        </p:blipFill>
        <p:spPr bwMode="auto">
          <a:xfrm>
            <a:off x="2022232" y="1978269"/>
            <a:ext cx="9434146" cy="4422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4179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BF655A-937D-81C2-A843-7B90D5924B9A}"/>
              </a:ext>
            </a:extLst>
          </p:cNvPr>
          <p:cNvSpPr>
            <a:spLocks noGrp="1"/>
          </p:cNvSpPr>
          <p:nvPr>
            <p:ph type="body" sz="quarter" idx="14"/>
          </p:nvPr>
        </p:nvSpPr>
        <p:spPr>
          <a:xfrm>
            <a:off x="2439657" y="2653430"/>
            <a:ext cx="8257741" cy="3127830"/>
          </a:xfrm>
        </p:spPr>
        <p:txBody>
          <a:bodyPr/>
          <a:lstStyle/>
          <a:p>
            <a:endParaRPr lang="en-IN" dirty="0"/>
          </a:p>
        </p:txBody>
      </p:sp>
      <p:sp>
        <p:nvSpPr>
          <p:cNvPr id="3" name="Text Placeholder 2">
            <a:extLst>
              <a:ext uri="{FF2B5EF4-FFF2-40B4-BE49-F238E27FC236}">
                <a16:creationId xmlns:a16="http://schemas.microsoft.com/office/drawing/2014/main" id="{E87BC82F-8DE0-5634-F73A-8E2D2FC8C162}"/>
              </a:ext>
            </a:extLst>
          </p:cNvPr>
          <p:cNvSpPr>
            <a:spLocks noGrp="1"/>
          </p:cNvSpPr>
          <p:nvPr>
            <p:ph type="body" sz="quarter" idx="15"/>
          </p:nvPr>
        </p:nvSpPr>
        <p:spPr/>
        <p:txBody>
          <a:bodyPr/>
          <a:lstStyle/>
          <a:p>
            <a:r>
              <a:rPr lang="en-IN" dirty="0"/>
              <a:t>Precision</a:t>
            </a:r>
          </a:p>
        </p:txBody>
      </p:sp>
      <p:pic>
        <p:nvPicPr>
          <p:cNvPr id="12290" name="Picture 2">
            <a:extLst>
              <a:ext uri="{FF2B5EF4-FFF2-40B4-BE49-F238E27FC236}">
                <a16:creationId xmlns:a16="http://schemas.microsoft.com/office/drawing/2014/main" id="{04013618-4784-7686-8B57-1CB6960A34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336"/>
          <a:stretch/>
        </p:blipFill>
        <p:spPr bwMode="auto">
          <a:xfrm>
            <a:off x="1846385" y="2083776"/>
            <a:ext cx="9100038" cy="4211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24655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81D3BD-9C28-3381-DFB7-F8930E05A5DD}"/>
              </a:ext>
            </a:extLst>
          </p:cNvPr>
          <p:cNvSpPr>
            <a:spLocks noGrp="1"/>
          </p:cNvSpPr>
          <p:nvPr>
            <p:ph type="body" sz="quarter" idx="14"/>
          </p:nvPr>
        </p:nvSpPr>
        <p:spPr>
          <a:xfrm>
            <a:off x="2393990" y="2622181"/>
            <a:ext cx="8763539" cy="3402651"/>
          </a:xfrm>
        </p:spPr>
        <p:txBody>
          <a:bodyPr/>
          <a:lstStyle/>
          <a:p>
            <a:endParaRPr lang="en-IN"/>
          </a:p>
        </p:txBody>
      </p:sp>
      <p:sp>
        <p:nvSpPr>
          <p:cNvPr id="3" name="Text Placeholder 2">
            <a:extLst>
              <a:ext uri="{FF2B5EF4-FFF2-40B4-BE49-F238E27FC236}">
                <a16:creationId xmlns:a16="http://schemas.microsoft.com/office/drawing/2014/main" id="{CEE2C27D-6CAC-099C-4195-3E15B51C62E9}"/>
              </a:ext>
            </a:extLst>
          </p:cNvPr>
          <p:cNvSpPr>
            <a:spLocks noGrp="1"/>
          </p:cNvSpPr>
          <p:nvPr>
            <p:ph type="body" sz="quarter" idx="15"/>
          </p:nvPr>
        </p:nvSpPr>
        <p:spPr/>
        <p:txBody>
          <a:bodyPr/>
          <a:lstStyle/>
          <a:p>
            <a:r>
              <a:rPr lang="en-IN" dirty="0"/>
              <a:t>Mean IOU</a:t>
            </a:r>
          </a:p>
        </p:txBody>
      </p:sp>
      <p:pic>
        <p:nvPicPr>
          <p:cNvPr id="13314" name="Picture 2">
            <a:extLst>
              <a:ext uri="{FF2B5EF4-FFF2-40B4-BE49-F238E27FC236}">
                <a16:creationId xmlns:a16="http://schemas.microsoft.com/office/drawing/2014/main" id="{D244D459-EDE3-7CC7-ED9B-6F92012A66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400"/>
          <a:stretch/>
        </p:blipFill>
        <p:spPr bwMode="auto">
          <a:xfrm>
            <a:off x="1802423" y="2145323"/>
            <a:ext cx="9687702"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84030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5CE4CF-8586-529F-7917-F7E3C0E83C8D}"/>
              </a:ext>
            </a:extLst>
          </p:cNvPr>
          <p:cNvSpPr>
            <a:spLocks noGrp="1"/>
          </p:cNvSpPr>
          <p:nvPr>
            <p:ph type="body" sz="quarter" idx="14"/>
          </p:nvPr>
        </p:nvSpPr>
        <p:spPr>
          <a:xfrm>
            <a:off x="2379701" y="2570709"/>
            <a:ext cx="8939805" cy="3368303"/>
          </a:xfrm>
        </p:spPr>
        <p:txBody>
          <a:bodyPr/>
          <a:lstStyle/>
          <a:p>
            <a:endParaRPr lang="en-IN" dirty="0"/>
          </a:p>
        </p:txBody>
      </p:sp>
      <p:sp>
        <p:nvSpPr>
          <p:cNvPr id="3" name="Text Placeholder 2">
            <a:extLst>
              <a:ext uri="{FF2B5EF4-FFF2-40B4-BE49-F238E27FC236}">
                <a16:creationId xmlns:a16="http://schemas.microsoft.com/office/drawing/2014/main" id="{D79888D5-8D44-E129-24F5-327BB9DCB57E}"/>
              </a:ext>
            </a:extLst>
          </p:cNvPr>
          <p:cNvSpPr>
            <a:spLocks noGrp="1"/>
          </p:cNvSpPr>
          <p:nvPr>
            <p:ph type="body" sz="quarter" idx="15"/>
          </p:nvPr>
        </p:nvSpPr>
        <p:spPr>
          <a:xfrm>
            <a:off x="645825" y="686125"/>
            <a:ext cx="6475944" cy="868651"/>
          </a:xfrm>
        </p:spPr>
        <p:txBody>
          <a:bodyPr>
            <a:normAutofit/>
          </a:bodyPr>
          <a:lstStyle/>
          <a:p>
            <a:r>
              <a:rPr lang="en-IN" dirty="0"/>
              <a:t>Accuracy Curves</a:t>
            </a:r>
          </a:p>
        </p:txBody>
      </p:sp>
      <p:pic>
        <p:nvPicPr>
          <p:cNvPr id="14338" name="Picture 2">
            <a:extLst>
              <a:ext uri="{FF2B5EF4-FFF2-40B4-BE49-F238E27FC236}">
                <a16:creationId xmlns:a16="http://schemas.microsoft.com/office/drawing/2014/main" id="{14959AF6-975B-73ED-8844-8261D51DC0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980"/>
          <a:stretch/>
        </p:blipFill>
        <p:spPr bwMode="auto">
          <a:xfrm>
            <a:off x="1916722" y="2162907"/>
            <a:ext cx="9882555" cy="400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9748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372A37-8A1F-D870-87BB-78082F8CC76F}"/>
              </a:ext>
            </a:extLst>
          </p:cNvPr>
          <p:cNvSpPr>
            <a:spLocks noGrp="1"/>
          </p:cNvSpPr>
          <p:nvPr>
            <p:ph type="body" sz="quarter" idx="14"/>
          </p:nvPr>
        </p:nvSpPr>
        <p:spPr>
          <a:xfrm>
            <a:off x="645825" y="1763298"/>
            <a:ext cx="11028939" cy="4148650"/>
          </a:xfrm>
        </p:spPr>
        <p:txBody>
          <a:bodyPr/>
          <a:lstStyle/>
          <a:p>
            <a:endParaRPr lang="en-IN" dirty="0"/>
          </a:p>
        </p:txBody>
      </p:sp>
      <p:sp>
        <p:nvSpPr>
          <p:cNvPr id="3" name="Text Placeholder 2">
            <a:extLst>
              <a:ext uri="{FF2B5EF4-FFF2-40B4-BE49-F238E27FC236}">
                <a16:creationId xmlns:a16="http://schemas.microsoft.com/office/drawing/2014/main" id="{42F38955-7B4A-03DF-123A-880B696F07DC}"/>
              </a:ext>
            </a:extLst>
          </p:cNvPr>
          <p:cNvSpPr>
            <a:spLocks noGrp="1"/>
          </p:cNvSpPr>
          <p:nvPr>
            <p:ph type="body" sz="quarter" idx="15"/>
          </p:nvPr>
        </p:nvSpPr>
        <p:spPr/>
        <p:txBody>
          <a:bodyPr/>
          <a:lstStyle/>
          <a:p>
            <a:r>
              <a:rPr lang="en-CA" dirty="0"/>
              <a:t>Index</a:t>
            </a:r>
            <a:endParaRPr lang="en-IN" dirty="0"/>
          </a:p>
        </p:txBody>
      </p:sp>
      <p:graphicFrame>
        <p:nvGraphicFramePr>
          <p:cNvPr id="4" name="Table 4">
            <a:extLst>
              <a:ext uri="{FF2B5EF4-FFF2-40B4-BE49-F238E27FC236}">
                <a16:creationId xmlns:a16="http://schemas.microsoft.com/office/drawing/2014/main" id="{FCCFD4FA-1BD0-9FC9-6AE9-763B97592967}"/>
              </a:ext>
            </a:extLst>
          </p:cNvPr>
          <p:cNvGraphicFramePr>
            <a:graphicFrameLocks noGrp="1"/>
          </p:cNvGraphicFramePr>
          <p:nvPr>
            <p:extLst>
              <p:ext uri="{D42A27DB-BD31-4B8C-83A1-F6EECF244321}">
                <p14:modId xmlns:p14="http://schemas.microsoft.com/office/powerpoint/2010/main" val="3296116872"/>
              </p:ext>
            </p:extLst>
          </p:nvPr>
        </p:nvGraphicFramePr>
        <p:xfrm>
          <a:off x="653197" y="1763297"/>
          <a:ext cx="11021567" cy="4148651"/>
        </p:xfrm>
        <a:graphic>
          <a:graphicData uri="http://schemas.openxmlformats.org/drawingml/2006/table">
            <a:tbl>
              <a:tblPr firstRow="1" bandRow="1">
                <a:tableStyleId>{5C22544A-7EE6-4342-B048-85BDC9FD1C3A}</a:tableStyleId>
              </a:tblPr>
              <a:tblGrid>
                <a:gridCol w="11021567">
                  <a:extLst>
                    <a:ext uri="{9D8B030D-6E8A-4147-A177-3AD203B41FA5}">
                      <a16:colId xmlns:a16="http://schemas.microsoft.com/office/drawing/2014/main" val="194153406"/>
                    </a:ext>
                  </a:extLst>
                </a:gridCol>
              </a:tblGrid>
              <a:tr h="300680">
                <a:tc>
                  <a:txBody>
                    <a:bodyPr/>
                    <a:lstStyle/>
                    <a:p>
                      <a:endParaRPr lang="en-IN">
                        <a:solidFill>
                          <a:schemeClr val="tx1"/>
                        </a:solidFill>
                      </a:endParaRPr>
                    </a:p>
                  </a:txBody>
                  <a:tcPr/>
                </a:tc>
                <a:extLst>
                  <a:ext uri="{0D108BD9-81ED-4DB2-BD59-A6C34878D82A}">
                    <a16:rowId xmlns:a16="http://schemas.microsoft.com/office/drawing/2014/main" val="3288418"/>
                  </a:ext>
                </a:extLst>
              </a:tr>
              <a:tr h="238038">
                <a:tc>
                  <a:txBody>
                    <a:bodyPr/>
                    <a:lstStyle/>
                    <a:p>
                      <a:pPr rtl="0" fontAlgn="base">
                        <a:spcBef>
                          <a:spcPts val="0"/>
                        </a:spcBef>
                        <a:spcAft>
                          <a:spcPts val="0"/>
                        </a:spcAft>
                        <a:buFont typeface="Arial" panose="020B0604020202020204" pitchFamily="34" charset="0"/>
                        <a:buChar char="•"/>
                      </a:pPr>
                      <a:r>
                        <a:rPr lang="en-IN" sz="1400" b="0" i="0" u="none" strike="noStrike" dirty="0">
                          <a:solidFill>
                            <a:schemeClr val="tx1"/>
                          </a:solidFill>
                          <a:effectLst/>
                          <a:latin typeface="Arial" panose="020B0604020202020204" pitchFamily="34" charset="0"/>
                        </a:rPr>
                        <a:t>OUTLINE</a:t>
                      </a:r>
                      <a:endParaRPr lang="en-IN" sz="1400" b="0" i="0" u="none" strike="noStrike" dirty="0">
                        <a:solidFill>
                          <a:schemeClr val="tx1"/>
                        </a:solidFill>
                        <a:effectLst/>
                        <a:latin typeface="Noto Sans Symbols"/>
                      </a:endParaRPr>
                    </a:p>
                  </a:txBody>
                  <a:tcPr marL="76200" marR="76200" marT="38100" marB="38100"/>
                </a:tc>
                <a:extLst>
                  <a:ext uri="{0D108BD9-81ED-4DB2-BD59-A6C34878D82A}">
                    <a16:rowId xmlns:a16="http://schemas.microsoft.com/office/drawing/2014/main" val="3878082973"/>
                  </a:ext>
                </a:extLst>
              </a:tr>
              <a:tr h="238038">
                <a:tc>
                  <a:txBody>
                    <a:bodyPr/>
                    <a:lstStyle/>
                    <a:p>
                      <a:pPr rtl="0" fontAlgn="base">
                        <a:spcBef>
                          <a:spcPts val="0"/>
                        </a:spcBef>
                        <a:spcAft>
                          <a:spcPts val="0"/>
                        </a:spcAft>
                        <a:buFont typeface="Arial" panose="020B0604020202020204" pitchFamily="34" charset="0"/>
                        <a:buChar char="•"/>
                      </a:pPr>
                      <a:r>
                        <a:rPr lang="en-IN" sz="1400" b="0" i="0" u="none" strike="noStrike">
                          <a:solidFill>
                            <a:schemeClr val="tx1"/>
                          </a:solidFill>
                          <a:effectLst/>
                          <a:latin typeface="Arial" panose="020B0604020202020204" pitchFamily="34" charset="0"/>
                        </a:rPr>
                        <a:t>AIM</a:t>
                      </a:r>
                      <a:endParaRPr lang="en-IN" sz="1400" b="0" i="0" u="none" strike="noStrike">
                        <a:solidFill>
                          <a:schemeClr val="tx1"/>
                        </a:solidFill>
                        <a:effectLst/>
                        <a:latin typeface="Noto Sans Symbols"/>
                      </a:endParaRPr>
                    </a:p>
                  </a:txBody>
                  <a:tcPr marL="76200" marR="76200" marT="38100" marB="38100"/>
                </a:tc>
                <a:extLst>
                  <a:ext uri="{0D108BD9-81ED-4DB2-BD59-A6C34878D82A}">
                    <a16:rowId xmlns:a16="http://schemas.microsoft.com/office/drawing/2014/main" val="2261733864"/>
                  </a:ext>
                </a:extLst>
              </a:tr>
              <a:tr h="238038">
                <a:tc>
                  <a:txBody>
                    <a:bodyPr/>
                    <a:lstStyle/>
                    <a:p>
                      <a:pPr rtl="0" fontAlgn="base">
                        <a:spcBef>
                          <a:spcPts val="0"/>
                        </a:spcBef>
                        <a:spcAft>
                          <a:spcPts val="0"/>
                        </a:spcAft>
                        <a:buFont typeface="Arial" panose="020B0604020202020204" pitchFamily="34" charset="0"/>
                        <a:buChar char="•"/>
                      </a:pPr>
                      <a:r>
                        <a:rPr lang="en-IN" sz="1400" b="0" i="0" u="none" strike="noStrike">
                          <a:solidFill>
                            <a:schemeClr val="tx1"/>
                          </a:solidFill>
                          <a:effectLst/>
                          <a:latin typeface="Arial" panose="020B0604020202020204" pitchFamily="34" charset="0"/>
                        </a:rPr>
                        <a:t>ABSTRACT</a:t>
                      </a:r>
                      <a:endParaRPr lang="en-IN" sz="1400" b="0" i="0" u="none" strike="noStrike">
                        <a:solidFill>
                          <a:schemeClr val="tx1"/>
                        </a:solidFill>
                        <a:effectLst/>
                        <a:latin typeface="Noto Sans Symbols"/>
                      </a:endParaRPr>
                    </a:p>
                  </a:txBody>
                  <a:tcPr marL="76200" marR="76200" marT="38100" marB="38100"/>
                </a:tc>
                <a:extLst>
                  <a:ext uri="{0D108BD9-81ED-4DB2-BD59-A6C34878D82A}">
                    <a16:rowId xmlns:a16="http://schemas.microsoft.com/office/drawing/2014/main" val="2663713724"/>
                  </a:ext>
                </a:extLst>
              </a:tr>
              <a:tr h="308171">
                <a:tc>
                  <a:txBody>
                    <a:bodyPr/>
                    <a:lstStyle/>
                    <a:p>
                      <a:pPr rtl="0" fontAlgn="base">
                        <a:spcBef>
                          <a:spcPts val="0"/>
                        </a:spcBef>
                        <a:spcAft>
                          <a:spcPts val="0"/>
                        </a:spcAft>
                        <a:buFont typeface="Arial" panose="020B0604020202020204" pitchFamily="34" charset="0"/>
                        <a:buChar char="•"/>
                      </a:pPr>
                      <a:r>
                        <a:rPr lang="en-IN" sz="1400" b="0" i="0" u="none" strike="noStrike" dirty="0">
                          <a:solidFill>
                            <a:schemeClr val="tx1"/>
                          </a:solidFill>
                          <a:effectLst/>
                          <a:latin typeface="Arial" panose="020B0604020202020204" pitchFamily="34" charset="0"/>
                        </a:rPr>
                        <a:t>BUSINESS USE CASE</a:t>
                      </a:r>
                      <a:endParaRPr lang="en-IN" sz="1400" b="0" i="0" u="none" strike="noStrike" dirty="0">
                        <a:solidFill>
                          <a:schemeClr val="tx1"/>
                        </a:solidFill>
                        <a:effectLst/>
                        <a:latin typeface="Noto Sans Symbols"/>
                      </a:endParaRPr>
                    </a:p>
                  </a:txBody>
                  <a:tcPr marL="76200" marR="76200" marT="38100" marB="38100"/>
                </a:tc>
                <a:extLst>
                  <a:ext uri="{0D108BD9-81ED-4DB2-BD59-A6C34878D82A}">
                    <a16:rowId xmlns:a16="http://schemas.microsoft.com/office/drawing/2014/main" val="3501106650"/>
                  </a:ext>
                </a:extLst>
              </a:tr>
              <a:tr h="238038">
                <a:tc>
                  <a:txBody>
                    <a:bodyPr/>
                    <a:lstStyle/>
                    <a:p>
                      <a:pPr rtl="0" fontAlgn="base">
                        <a:spcBef>
                          <a:spcPts val="0"/>
                        </a:spcBef>
                        <a:spcAft>
                          <a:spcPts val="0"/>
                        </a:spcAft>
                        <a:buFont typeface="Arial" panose="020B0604020202020204" pitchFamily="34" charset="0"/>
                        <a:buChar char="•"/>
                      </a:pPr>
                      <a:r>
                        <a:rPr lang="en-IN" sz="1400" b="0" i="0" u="none" strike="noStrike" dirty="0">
                          <a:solidFill>
                            <a:schemeClr val="tx1"/>
                          </a:solidFill>
                          <a:effectLst/>
                          <a:latin typeface="Arial" panose="020B0604020202020204" pitchFamily="34" charset="0"/>
                        </a:rPr>
                        <a:t>CONCEPTS USED</a:t>
                      </a:r>
                      <a:endParaRPr lang="en-IN" sz="1400" b="0" i="0" u="none" strike="noStrike" dirty="0">
                        <a:solidFill>
                          <a:schemeClr val="tx1"/>
                        </a:solidFill>
                        <a:effectLst/>
                        <a:latin typeface="Noto Sans Symbols"/>
                      </a:endParaRPr>
                    </a:p>
                  </a:txBody>
                  <a:tcPr marL="76200" marR="76200" marT="38100" marB="38100"/>
                </a:tc>
                <a:extLst>
                  <a:ext uri="{0D108BD9-81ED-4DB2-BD59-A6C34878D82A}">
                    <a16:rowId xmlns:a16="http://schemas.microsoft.com/office/drawing/2014/main" val="1489847332"/>
                  </a:ext>
                </a:extLst>
              </a:tr>
              <a:tr h="238038">
                <a:tc>
                  <a:txBody>
                    <a:bodyPr/>
                    <a:lstStyle/>
                    <a:p>
                      <a:pPr rtl="0" fontAlgn="base">
                        <a:spcBef>
                          <a:spcPts val="0"/>
                        </a:spcBef>
                        <a:spcAft>
                          <a:spcPts val="0"/>
                        </a:spcAft>
                        <a:buFont typeface="Arial" panose="020B0604020202020204" pitchFamily="34" charset="0"/>
                        <a:buChar char="•"/>
                      </a:pPr>
                      <a:r>
                        <a:rPr lang="en-IN" sz="1400" b="0" i="0" u="none" strike="noStrike" dirty="0">
                          <a:solidFill>
                            <a:schemeClr val="tx1"/>
                          </a:solidFill>
                          <a:effectLst/>
                          <a:latin typeface="Arial" panose="020B0604020202020204" pitchFamily="34" charset="0"/>
                        </a:rPr>
                        <a:t>DATA AND ITS PROCESSING</a:t>
                      </a:r>
                      <a:endParaRPr lang="en-IN" sz="1400" b="0" i="0" u="none" strike="noStrike" dirty="0">
                        <a:solidFill>
                          <a:schemeClr val="tx1"/>
                        </a:solidFill>
                        <a:effectLst/>
                        <a:latin typeface="Noto Sans Symbols"/>
                      </a:endParaRPr>
                    </a:p>
                  </a:txBody>
                  <a:tcPr marL="76200" marR="76200" marT="38100" marB="38100"/>
                </a:tc>
                <a:extLst>
                  <a:ext uri="{0D108BD9-81ED-4DB2-BD59-A6C34878D82A}">
                    <a16:rowId xmlns:a16="http://schemas.microsoft.com/office/drawing/2014/main" val="392159322"/>
                  </a:ext>
                </a:extLst>
              </a:tr>
              <a:tr h="238038">
                <a:tc>
                  <a:txBody>
                    <a:bodyPr/>
                    <a:lstStyle/>
                    <a:p>
                      <a:pPr rtl="0" fontAlgn="base">
                        <a:spcBef>
                          <a:spcPts val="0"/>
                        </a:spcBef>
                        <a:spcAft>
                          <a:spcPts val="0"/>
                        </a:spcAft>
                        <a:buFont typeface="Arial" panose="020B0604020202020204" pitchFamily="34" charset="0"/>
                        <a:buChar char="•"/>
                      </a:pPr>
                      <a:r>
                        <a:rPr lang="en-IN" sz="1400" b="0" i="0" u="none" strike="noStrike">
                          <a:solidFill>
                            <a:schemeClr val="tx1"/>
                          </a:solidFill>
                          <a:effectLst/>
                          <a:latin typeface="Arial" panose="020B0604020202020204" pitchFamily="34" charset="0"/>
                        </a:rPr>
                        <a:t>ALGORITHM</a:t>
                      </a:r>
                      <a:endParaRPr lang="en-IN" sz="1400" b="0" i="0" u="none" strike="noStrike">
                        <a:solidFill>
                          <a:schemeClr val="tx1"/>
                        </a:solidFill>
                        <a:effectLst/>
                        <a:latin typeface="Noto Sans Symbols"/>
                      </a:endParaRPr>
                    </a:p>
                  </a:txBody>
                  <a:tcPr marL="76200" marR="76200" marT="38100" marB="38100"/>
                </a:tc>
                <a:extLst>
                  <a:ext uri="{0D108BD9-81ED-4DB2-BD59-A6C34878D82A}">
                    <a16:rowId xmlns:a16="http://schemas.microsoft.com/office/drawing/2014/main" val="549712768"/>
                  </a:ext>
                </a:extLst>
              </a:tr>
              <a:tr h="238038">
                <a:tc>
                  <a:txBody>
                    <a:bodyPr/>
                    <a:lstStyle/>
                    <a:p>
                      <a:pPr rtl="0" fontAlgn="base">
                        <a:spcBef>
                          <a:spcPts val="0"/>
                        </a:spcBef>
                        <a:spcAft>
                          <a:spcPts val="0"/>
                        </a:spcAft>
                        <a:buFont typeface="Arial" panose="020B0604020202020204" pitchFamily="34" charset="0"/>
                        <a:buChar char="•"/>
                      </a:pPr>
                      <a:r>
                        <a:rPr lang="en-IN" sz="1400" b="0" i="0" u="none" strike="noStrike">
                          <a:solidFill>
                            <a:schemeClr val="tx1"/>
                          </a:solidFill>
                          <a:effectLst/>
                          <a:latin typeface="Arial" panose="020B0604020202020204" pitchFamily="34" charset="0"/>
                        </a:rPr>
                        <a:t>COMPARING MODELS</a:t>
                      </a:r>
                      <a:endParaRPr lang="en-IN" sz="1400" b="0" i="0" u="none" strike="noStrike">
                        <a:solidFill>
                          <a:schemeClr val="tx1"/>
                        </a:solidFill>
                        <a:effectLst/>
                        <a:latin typeface="Noto Sans Symbols"/>
                      </a:endParaRPr>
                    </a:p>
                  </a:txBody>
                  <a:tcPr marL="76200" marR="76200" marT="38100" marB="38100"/>
                </a:tc>
                <a:extLst>
                  <a:ext uri="{0D108BD9-81ED-4DB2-BD59-A6C34878D82A}">
                    <a16:rowId xmlns:a16="http://schemas.microsoft.com/office/drawing/2014/main" val="2320037134"/>
                  </a:ext>
                </a:extLst>
              </a:tr>
              <a:tr h="238038">
                <a:tc>
                  <a:txBody>
                    <a:bodyPr/>
                    <a:lstStyle/>
                    <a:p>
                      <a:pPr rtl="0" fontAlgn="base">
                        <a:spcBef>
                          <a:spcPts val="0"/>
                        </a:spcBef>
                        <a:spcAft>
                          <a:spcPts val="0"/>
                        </a:spcAft>
                        <a:buFont typeface="Arial" panose="020B0604020202020204" pitchFamily="34" charset="0"/>
                        <a:buChar char="•"/>
                      </a:pPr>
                      <a:r>
                        <a:rPr lang="en-IN" sz="1400" b="0" i="0" u="none" strike="noStrike">
                          <a:solidFill>
                            <a:schemeClr val="tx1"/>
                          </a:solidFill>
                          <a:effectLst/>
                          <a:latin typeface="Arial" panose="020B0604020202020204" pitchFamily="34" charset="0"/>
                        </a:rPr>
                        <a:t>DIAGRAMS AND VIRTUALIZATIONS</a:t>
                      </a:r>
                      <a:endParaRPr lang="en-IN" sz="1400" b="0" i="0" u="none" strike="noStrike">
                        <a:solidFill>
                          <a:schemeClr val="tx1"/>
                        </a:solidFill>
                        <a:effectLst/>
                        <a:latin typeface="Noto Sans Symbols"/>
                      </a:endParaRPr>
                    </a:p>
                  </a:txBody>
                  <a:tcPr marL="76200" marR="76200" marT="38100" marB="38100"/>
                </a:tc>
                <a:extLst>
                  <a:ext uri="{0D108BD9-81ED-4DB2-BD59-A6C34878D82A}">
                    <a16:rowId xmlns:a16="http://schemas.microsoft.com/office/drawing/2014/main" val="466114809"/>
                  </a:ext>
                </a:extLst>
              </a:tr>
              <a:tr h="238038">
                <a:tc>
                  <a:txBody>
                    <a:bodyPr/>
                    <a:lstStyle/>
                    <a:p>
                      <a:pPr rtl="0" fontAlgn="base">
                        <a:spcBef>
                          <a:spcPts val="0"/>
                        </a:spcBef>
                        <a:spcAft>
                          <a:spcPts val="0"/>
                        </a:spcAft>
                        <a:buFont typeface="Arial" panose="020B0604020202020204" pitchFamily="34" charset="0"/>
                        <a:buChar char="•"/>
                      </a:pPr>
                      <a:r>
                        <a:rPr lang="en-IN" sz="1400" b="0" i="0" u="none" strike="noStrike">
                          <a:solidFill>
                            <a:schemeClr val="tx1"/>
                          </a:solidFill>
                          <a:effectLst/>
                          <a:latin typeface="Arial" panose="020B0604020202020204" pitchFamily="34" charset="0"/>
                        </a:rPr>
                        <a:t>FINAL RECOMMENDATION</a:t>
                      </a:r>
                      <a:endParaRPr lang="en-IN" sz="1400" b="0" i="0" u="none" strike="noStrike">
                        <a:solidFill>
                          <a:schemeClr val="tx1"/>
                        </a:solidFill>
                        <a:effectLst/>
                        <a:latin typeface="Noto Sans Symbols"/>
                      </a:endParaRPr>
                    </a:p>
                  </a:txBody>
                  <a:tcPr marL="76200" marR="76200" marT="38100" marB="38100"/>
                </a:tc>
                <a:extLst>
                  <a:ext uri="{0D108BD9-81ED-4DB2-BD59-A6C34878D82A}">
                    <a16:rowId xmlns:a16="http://schemas.microsoft.com/office/drawing/2014/main" val="3917178933"/>
                  </a:ext>
                </a:extLst>
              </a:tr>
              <a:tr h="238038">
                <a:tc>
                  <a:txBody>
                    <a:bodyPr/>
                    <a:lstStyle/>
                    <a:p>
                      <a:pPr rtl="0" fontAlgn="base">
                        <a:spcBef>
                          <a:spcPts val="0"/>
                        </a:spcBef>
                        <a:spcAft>
                          <a:spcPts val="0"/>
                        </a:spcAft>
                        <a:buFont typeface="Arial" panose="020B0604020202020204" pitchFamily="34" charset="0"/>
                        <a:buChar char="•"/>
                      </a:pPr>
                      <a:r>
                        <a:rPr lang="en-IN" sz="1400" b="0" i="0" u="none" strike="noStrike">
                          <a:solidFill>
                            <a:schemeClr val="tx1"/>
                          </a:solidFill>
                          <a:effectLst/>
                          <a:latin typeface="Arial" panose="020B0604020202020204" pitchFamily="34" charset="0"/>
                        </a:rPr>
                        <a:t>CHALLENGES FACED</a:t>
                      </a:r>
                      <a:endParaRPr lang="en-IN" sz="1400" b="0" i="0" u="none" strike="noStrike">
                        <a:solidFill>
                          <a:schemeClr val="tx1"/>
                        </a:solidFill>
                        <a:effectLst/>
                        <a:latin typeface="Noto Sans Symbols"/>
                      </a:endParaRPr>
                    </a:p>
                  </a:txBody>
                  <a:tcPr marL="76200" marR="76200" marT="38100" marB="38100"/>
                </a:tc>
                <a:extLst>
                  <a:ext uri="{0D108BD9-81ED-4DB2-BD59-A6C34878D82A}">
                    <a16:rowId xmlns:a16="http://schemas.microsoft.com/office/drawing/2014/main" val="557579728"/>
                  </a:ext>
                </a:extLst>
              </a:tr>
              <a:tr h="238038">
                <a:tc>
                  <a:txBody>
                    <a:bodyPr/>
                    <a:lstStyle/>
                    <a:p>
                      <a:pPr rtl="0" fontAlgn="base">
                        <a:spcBef>
                          <a:spcPts val="0"/>
                        </a:spcBef>
                        <a:spcAft>
                          <a:spcPts val="0"/>
                        </a:spcAft>
                        <a:buFont typeface="Arial" panose="020B0604020202020204" pitchFamily="34" charset="0"/>
                        <a:buChar char="•"/>
                      </a:pPr>
                      <a:r>
                        <a:rPr lang="en-IN" sz="1400" b="0" i="0" u="none" strike="noStrike">
                          <a:solidFill>
                            <a:schemeClr val="tx1"/>
                          </a:solidFill>
                          <a:effectLst/>
                          <a:latin typeface="Arial" panose="020B0604020202020204" pitchFamily="34" charset="0"/>
                        </a:rPr>
                        <a:t>OUR LEARNING</a:t>
                      </a:r>
                      <a:endParaRPr lang="en-IN" sz="1400" b="0" i="0" u="none" strike="noStrike">
                        <a:solidFill>
                          <a:schemeClr val="tx1"/>
                        </a:solidFill>
                        <a:effectLst/>
                        <a:latin typeface="Noto Sans Symbols"/>
                      </a:endParaRPr>
                    </a:p>
                  </a:txBody>
                  <a:tcPr marL="76200" marR="76200" marT="38100" marB="38100"/>
                </a:tc>
                <a:extLst>
                  <a:ext uri="{0D108BD9-81ED-4DB2-BD59-A6C34878D82A}">
                    <a16:rowId xmlns:a16="http://schemas.microsoft.com/office/drawing/2014/main" val="2383733458"/>
                  </a:ext>
                </a:extLst>
              </a:tr>
              <a:tr h="238038">
                <a:tc>
                  <a:txBody>
                    <a:bodyPr/>
                    <a:lstStyle/>
                    <a:p>
                      <a:pPr rtl="0" fontAlgn="base">
                        <a:spcBef>
                          <a:spcPts val="0"/>
                        </a:spcBef>
                        <a:spcAft>
                          <a:spcPts val="0"/>
                        </a:spcAft>
                        <a:buFont typeface="Arial" panose="020B0604020202020204" pitchFamily="34" charset="0"/>
                        <a:buChar char="•"/>
                      </a:pPr>
                      <a:r>
                        <a:rPr lang="en-IN" sz="1400" b="0" i="0" u="none" strike="noStrike" dirty="0">
                          <a:solidFill>
                            <a:schemeClr val="tx1"/>
                          </a:solidFill>
                          <a:effectLst/>
                          <a:latin typeface="Arial" panose="020B0604020202020204" pitchFamily="34" charset="0"/>
                        </a:rPr>
                        <a:t>FUTURE ENHANCEMENTS</a:t>
                      </a:r>
                      <a:endParaRPr lang="en-IN" sz="1400" b="0" i="0" u="none" strike="noStrike" dirty="0">
                        <a:solidFill>
                          <a:schemeClr val="tx1"/>
                        </a:solidFill>
                        <a:effectLst/>
                        <a:latin typeface="Noto Sans Symbols"/>
                      </a:endParaRPr>
                    </a:p>
                  </a:txBody>
                  <a:tcPr marL="76200" marR="76200" marT="38100" marB="38100"/>
                </a:tc>
                <a:extLst>
                  <a:ext uri="{0D108BD9-81ED-4DB2-BD59-A6C34878D82A}">
                    <a16:rowId xmlns:a16="http://schemas.microsoft.com/office/drawing/2014/main" val="3469435994"/>
                  </a:ext>
                </a:extLst>
              </a:tr>
            </a:tbl>
          </a:graphicData>
        </a:graphic>
      </p:graphicFrame>
    </p:spTree>
    <p:extLst>
      <p:ext uri="{BB962C8B-B14F-4D97-AF65-F5344CB8AC3E}">
        <p14:creationId xmlns:p14="http://schemas.microsoft.com/office/powerpoint/2010/main" val="287914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ABFE10-6DFF-838E-E645-DB7610228FA2}"/>
              </a:ext>
            </a:extLst>
          </p:cNvPr>
          <p:cNvSpPr>
            <a:spLocks noGrp="1"/>
          </p:cNvSpPr>
          <p:nvPr>
            <p:ph type="body" sz="quarter" idx="14"/>
          </p:nvPr>
        </p:nvSpPr>
        <p:spPr>
          <a:xfrm>
            <a:off x="2244491" y="2716727"/>
            <a:ext cx="9430273" cy="3064533"/>
          </a:xfrm>
        </p:spPr>
        <p:txBody>
          <a:bodyPr/>
          <a:lstStyle/>
          <a:p>
            <a:endParaRPr lang="en-IN" dirty="0"/>
          </a:p>
        </p:txBody>
      </p:sp>
      <p:sp>
        <p:nvSpPr>
          <p:cNvPr id="3" name="Text Placeholder 2">
            <a:extLst>
              <a:ext uri="{FF2B5EF4-FFF2-40B4-BE49-F238E27FC236}">
                <a16:creationId xmlns:a16="http://schemas.microsoft.com/office/drawing/2014/main" id="{ACD91397-9BB8-CA4F-E10B-4582BC24E850}"/>
              </a:ext>
            </a:extLst>
          </p:cNvPr>
          <p:cNvSpPr>
            <a:spLocks noGrp="1"/>
          </p:cNvSpPr>
          <p:nvPr>
            <p:ph type="body" sz="quarter" idx="15"/>
          </p:nvPr>
        </p:nvSpPr>
        <p:spPr/>
        <p:txBody>
          <a:bodyPr/>
          <a:lstStyle/>
          <a:p>
            <a:r>
              <a:rPr lang="en-IN" dirty="0"/>
              <a:t>Loss Curves</a:t>
            </a:r>
          </a:p>
        </p:txBody>
      </p:sp>
      <p:pic>
        <p:nvPicPr>
          <p:cNvPr id="15362" name="Picture 2">
            <a:extLst>
              <a:ext uri="{FF2B5EF4-FFF2-40B4-BE49-F238E27FC236}">
                <a16:creationId xmlns:a16="http://schemas.microsoft.com/office/drawing/2014/main" id="{9FF232DB-986F-71BE-7320-D43639A5C0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370"/>
          <a:stretch/>
        </p:blipFill>
        <p:spPr bwMode="auto">
          <a:xfrm>
            <a:off x="1767254" y="2382715"/>
            <a:ext cx="10424746" cy="3489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2276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33E67F-4B4F-8E3D-E528-6D7BCC62331C}"/>
              </a:ext>
            </a:extLst>
          </p:cNvPr>
          <p:cNvSpPr>
            <a:spLocks noGrp="1"/>
          </p:cNvSpPr>
          <p:nvPr>
            <p:ph type="body" sz="quarter" idx="14"/>
          </p:nvPr>
        </p:nvSpPr>
        <p:spPr>
          <a:xfrm>
            <a:off x="645825" y="2403332"/>
            <a:ext cx="11028939" cy="3377928"/>
          </a:xfrm>
        </p:spPr>
        <p:txBody>
          <a:bodyPr/>
          <a:lstStyle/>
          <a:p>
            <a:endParaRPr lang="en-IN"/>
          </a:p>
        </p:txBody>
      </p:sp>
      <p:sp>
        <p:nvSpPr>
          <p:cNvPr id="3" name="Text Placeholder 2">
            <a:extLst>
              <a:ext uri="{FF2B5EF4-FFF2-40B4-BE49-F238E27FC236}">
                <a16:creationId xmlns:a16="http://schemas.microsoft.com/office/drawing/2014/main" id="{E726C4CB-6B23-95F7-C35B-D10FD302859D}"/>
              </a:ext>
            </a:extLst>
          </p:cNvPr>
          <p:cNvSpPr>
            <a:spLocks noGrp="1"/>
          </p:cNvSpPr>
          <p:nvPr>
            <p:ph type="body" sz="quarter" idx="15"/>
          </p:nvPr>
        </p:nvSpPr>
        <p:spPr>
          <a:xfrm>
            <a:off x="645824" y="686125"/>
            <a:ext cx="6845221" cy="868651"/>
          </a:xfrm>
        </p:spPr>
        <p:txBody>
          <a:bodyPr>
            <a:normAutofit fontScale="85000" lnSpcReduction="10000"/>
          </a:bodyPr>
          <a:lstStyle/>
          <a:p>
            <a:r>
              <a:rPr lang="en-IN" dirty="0"/>
              <a:t>Training and Validation</a:t>
            </a:r>
          </a:p>
        </p:txBody>
      </p:sp>
      <p:pic>
        <p:nvPicPr>
          <p:cNvPr id="17410" name="Picture 2">
            <a:extLst>
              <a:ext uri="{FF2B5EF4-FFF2-40B4-BE49-F238E27FC236}">
                <a16:creationId xmlns:a16="http://schemas.microsoft.com/office/drawing/2014/main" id="{9F256681-4BD5-2DD9-8519-107DF4E4CC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825" y="1916722"/>
            <a:ext cx="10828137" cy="4009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7506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F71EA03-56D8-CB1C-98BB-D2AB5D7609F5}"/>
              </a:ext>
            </a:extLst>
          </p:cNvPr>
          <p:cNvSpPr>
            <a:spLocks noGrp="1"/>
          </p:cNvSpPr>
          <p:nvPr>
            <p:ph type="body" sz="quarter" idx="15"/>
          </p:nvPr>
        </p:nvSpPr>
        <p:spPr>
          <a:xfrm>
            <a:off x="645825" y="686125"/>
            <a:ext cx="6915560" cy="868651"/>
          </a:xfrm>
        </p:spPr>
        <p:txBody>
          <a:bodyPr>
            <a:normAutofit fontScale="92500"/>
          </a:bodyPr>
          <a:lstStyle/>
          <a:p>
            <a:r>
              <a:rPr lang="en-IN" dirty="0"/>
              <a:t>Test Data Predictions</a:t>
            </a:r>
          </a:p>
        </p:txBody>
      </p:sp>
      <p:pic>
        <p:nvPicPr>
          <p:cNvPr id="5" name="Picture 4">
            <a:extLst>
              <a:ext uri="{FF2B5EF4-FFF2-40B4-BE49-F238E27FC236}">
                <a16:creationId xmlns:a16="http://schemas.microsoft.com/office/drawing/2014/main" id="{3740F4A9-DA9A-2FB9-BFA8-47C9B32F3BA3}"/>
              </a:ext>
            </a:extLst>
          </p:cNvPr>
          <p:cNvPicPr>
            <a:picLocks noChangeAspect="1"/>
          </p:cNvPicPr>
          <p:nvPr/>
        </p:nvPicPr>
        <p:blipFill>
          <a:blip r:embed="rId2"/>
          <a:stretch>
            <a:fillRect/>
          </a:stretch>
        </p:blipFill>
        <p:spPr>
          <a:xfrm>
            <a:off x="2189285" y="2217315"/>
            <a:ext cx="7511287" cy="2662416"/>
          </a:xfrm>
          <a:prstGeom prst="rect">
            <a:avLst/>
          </a:prstGeom>
        </p:spPr>
      </p:pic>
    </p:spTree>
    <p:extLst>
      <p:ext uri="{BB962C8B-B14F-4D97-AF65-F5344CB8AC3E}">
        <p14:creationId xmlns:p14="http://schemas.microsoft.com/office/powerpoint/2010/main" val="10704708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214ADD1-FBC1-D19B-414D-DE1F80CFB027}"/>
              </a:ext>
            </a:extLst>
          </p:cNvPr>
          <p:cNvSpPr>
            <a:spLocks noGrp="1"/>
          </p:cNvSpPr>
          <p:nvPr>
            <p:ph type="body" sz="quarter" idx="15"/>
          </p:nvPr>
        </p:nvSpPr>
        <p:spPr/>
        <p:txBody>
          <a:bodyPr/>
          <a:lstStyle/>
          <a:p>
            <a:r>
              <a:rPr lang="en-IN" dirty="0"/>
              <a:t>Predictions</a:t>
            </a:r>
          </a:p>
        </p:txBody>
      </p:sp>
      <p:pic>
        <p:nvPicPr>
          <p:cNvPr id="18434" name="Picture 2">
            <a:extLst>
              <a:ext uri="{FF2B5EF4-FFF2-40B4-BE49-F238E27FC236}">
                <a16:creationId xmlns:a16="http://schemas.microsoft.com/office/drawing/2014/main" id="{99A16578-758B-1840-822F-66022061B5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1712" y="2225186"/>
            <a:ext cx="9944100" cy="1713767"/>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extLst>
              <a:ext uri="{FF2B5EF4-FFF2-40B4-BE49-F238E27FC236}">
                <a16:creationId xmlns:a16="http://schemas.microsoft.com/office/drawing/2014/main" id="{5C0D6BFA-676C-D010-92D3-BDC80B5316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6188" y="4066736"/>
            <a:ext cx="994410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27506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8C0945A-4B52-5BDB-ACB8-FC17C1A5F7E1}"/>
              </a:ext>
            </a:extLst>
          </p:cNvPr>
          <p:cNvSpPr>
            <a:spLocks noGrp="1"/>
          </p:cNvSpPr>
          <p:nvPr>
            <p:ph type="body" sz="quarter" idx="15"/>
          </p:nvPr>
        </p:nvSpPr>
        <p:spPr>
          <a:xfrm>
            <a:off x="584278" y="534192"/>
            <a:ext cx="5228502" cy="818361"/>
          </a:xfrm>
        </p:spPr>
        <p:txBody>
          <a:bodyPr>
            <a:normAutofit lnSpcReduction="10000"/>
          </a:bodyPr>
          <a:lstStyle/>
          <a:p>
            <a:r>
              <a:rPr lang="en-IN" dirty="0"/>
              <a:t>Predictions</a:t>
            </a:r>
          </a:p>
          <a:p>
            <a:endParaRPr lang="en-IN" dirty="0"/>
          </a:p>
        </p:txBody>
      </p:sp>
      <p:pic>
        <p:nvPicPr>
          <p:cNvPr id="20486" name="Picture 6">
            <a:extLst>
              <a:ext uri="{FF2B5EF4-FFF2-40B4-BE49-F238E27FC236}">
                <a16:creationId xmlns:a16="http://schemas.microsoft.com/office/drawing/2014/main" id="{3F62E6D4-90C7-5104-22C8-A00432C7A9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611" y="2128471"/>
            <a:ext cx="9944100" cy="1809750"/>
          </a:xfrm>
          <a:prstGeom prst="rect">
            <a:avLst/>
          </a:prstGeom>
          <a:noFill/>
          <a:extLst>
            <a:ext uri="{909E8E84-426E-40DD-AFC4-6F175D3DCCD1}">
              <a14:hiddenFill xmlns:a14="http://schemas.microsoft.com/office/drawing/2010/main">
                <a:solidFill>
                  <a:srgbClr val="FFFFFF"/>
                </a:solidFill>
              </a14:hiddenFill>
            </a:ext>
          </a:extLst>
        </p:spPr>
      </p:pic>
      <p:pic>
        <p:nvPicPr>
          <p:cNvPr id="20488" name="Picture 8">
            <a:extLst>
              <a:ext uri="{FF2B5EF4-FFF2-40B4-BE49-F238E27FC236}">
                <a16:creationId xmlns:a16="http://schemas.microsoft.com/office/drawing/2014/main" id="{C53835C0-31DC-A44D-12D4-0DA8E98352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3611" y="4168287"/>
            <a:ext cx="994410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24451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AD2C27A-C71D-B1FE-14D9-FE4EC5CAA8AF}"/>
              </a:ext>
            </a:extLst>
          </p:cNvPr>
          <p:cNvSpPr>
            <a:spLocks noGrp="1"/>
          </p:cNvSpPr>
          <p:nvPr>
            <p:ph type="body" sz="quarter" idx="15"/>
          </p:nvPr>
        </p:nvSpPr>
        <p:spPr/>
        <p:txBody>
          <a:bodyPr/>
          <a:lstStyle/>
          <a:p>
            <a:r>
              <a:rPr lang="en-IN" dirty="0"/>
              <a:t>Predictions</a:t>
            </a:r>
          </a:p>
          <a:p>
            <a:endParaRPr lang="en-IN" dirty="0"/>
          </a:p>
        </p:txBody>
      </p:sp>
      <p:pic>
        <p:nvPicPr>
          <p:cNvPr id="19460" name="Picture 4">
            <a:extLst>
              <a:ext uri="{FF2B5EF4-FFF2-40B4-BE49-F238E27FC236}">
                <a16:creationId xmlns:a16="http://schemas.microsoft.com/office/drawing/2014/main" id="{C3606C9D-872A-903D-C9AE-1AFC6DBE98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404" y="2260356"/>
            <a:ext cx="9944100" cy="1809750"/>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a:extLst>
              <a:ext uri="{FF2B5EF4-FFF2-40B4-BE49-F238E27FC236}">
                <a16:creationId xmlns:a16="http://schemas.microsoft.com/office/drawing/2014/main" id="{241FDCBA-878A-F033-6099-A19CCE1C31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2404" y="4150702"/>
            <a:ext cx="994410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0726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0075C0B-369A-F664-B11D-8C7A19B1B8DF}"/>
              </a:ext>
            </a:extLst>
          </p:cNvPr>
          <p:cNvSpPr>
            <a:spLocks noGrp="1"/>
          </p:cNvSpPr>
          <p:nvPr>
            <p:ph type="body" sz="quarter" idx="15"/>
          </p:nvPr>
        </p:nvSpPr>
        <p:spPr/>
        <p:txBody>
          <a:bodyPr/>
          <a:lstStyle/>
          <a:p>
            <a:r>
              <a:rPr lang="en-IN" dirty="0"/>
              <a:t>Predictions</a:t>
            </a:r>
          </a:p>
          <a:p>
            <a:endParaRPr lang="en-IN" dirty="0"/>
          </a:p>
        </p:txBody>
      </p:sp>
      <p:pic>
        <p:nvPicPr>
          <p:cNvPr id="21506" name="Picture 2">
            <a:extLst>
              <a:ext uri="{FF2B5EF4-FFF2-40B4-BE49-F238E27FC236}">
                <a16:creationId xmlns:a16="http://schemas.microsoft.com/office/drawing/2014/main" id="{4C1C4190-7D97-FFD1-BAA7-2C684F8D7C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277" y="2260355"/>
            <a:ext cx="9944100" cy="1809750"/>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a:extLst>
              <a:ext uri="{FF2B5EF4-FFF2-40B4-BE49-F238E27FC236}">
                <a16:creationId xmlns:a16="http://schemas.microsoft.com/office/drawing/2014/main" id="{DC512FC1-1EF1-BCF6-89CA-6D72208CBD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277" y="4149236"/>
            <a:ext cx="994410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39081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CF9C190-92A6-26F5-EE53-B592DCCAAE75}"/>
              </a:ext>
            </a:extLst>
          </p:cNvPr>
          <p:cNvSpPr>
            <a:spLocks noGrp="1"/>
          </p:cNvSpPr>
          <p:nvPr>
            <p:ph type="body" sz="quarter" idx="15"/>
          </p:nvPr>
        </p:nvSpPr>
        <p:spPr>
          <a:xfrm>
            <a:off x="645824" y="686125"/>
            <a:ext cx="8723259" cy="868651"/>
          </a:xfrm>
        </p:spPr>
        <p:txBody>
          <a:bodyPr>
            <a:normAutofit/>
          </a:bodyPr>
          <a:lstStyle/>
          <a:p>
            <a:r>
              <a:rPr lang="en-CA" dirty="0"/>
              <a:t>3D </a:t>
            </a:r>
            <a:r>
              <a:rPr lang="en-CA" dirty="0" err="1"/>
              <a:t>UNet</a:t>
            </a:r>
            <a:r>
              <a:rPr lang="en-CA" dirty="0"/>
              <a:t> Architecture</a:t>
            </a:r>
            <a:endParaRPr lang="en-IN" dirty="0"/>
          </a:p>
        </p:txBody>
      </p:sp>
      <p:pic>
        <p:nvPicPr>
          <p:cNvPr id="4" name="Picture 3">
            <a:extLst>
              <a:ext uri="{FF2B5EF4-FFF2-40B4-BE49-F238E27FC236}">
                <a16:creationId xmlns:a16="http://schemas.microsoft.com/office/drawing/2014/main" id="{2544091C-1A30-7929-A037-8A135D934837}"/>
              </a:ext>
            </a:extLst>
          </p:cNvPr>
          <p:cNvPicPr>
            <a:picLocks noChangeAspect="1"/>
          </p:cNvPicPr>
          <p:nvPr/>
        </p:nvPicPr>
        <p:blipFill>
          <a:blip r:embed="rId2"/>
          <a:stretch>
            <a:fillRect/>
          </a:stretch>
        </p:blipFill>
        <p:spPr>
          <a:xfrm>
            <a:off x="0" y="1818534"/>
            <a:ext cx="12192000" cy="5039465"/>
          </a:xfrm>
          <a:prstGeom prst="rect">
            <a:avLst/>
          </a:prstGeom>
        </p:spPr>
      </p:pic>
    </p:spTree>
    <p:extLst>
      <p:ext uri="{BB962C8B-B14F-4D97-AF65-F5344CB8AC3E}">
        <p14:creationId xmlns:p14="http://schemas.microsoft.com/office/powerpoint/2010/main" val="3838351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4FF3832-FCF6-0AC8-8A29-0FA5EAA87686}"/>
              </a:ext>
            </a:extLst>
          </p:cNvPr>
          <p:cNvSpPr>
            <a:spLocks noGrp="1"/>
          </p:cNvSpPr>
          <p:nvPr>
            <p:ph type="body" sz="quarter" idx="15"/>
          </p:nvPr>
        </p:nvSpPr>
        <p:spPr/>
        <p:txBody>
          <a:bodyPr>
            <a:normAutofit fontScale="62500" lnSpcReduction="20000"/>
          </a:bodyPr>
          <a:lstStyle/>
          <a:p>
            <a:r>
              <a:rPr lang="en-IN" dirty="0"/>
              <a:t>Cross</a:t>
            </a:r>
            <a:r>
              <a:rPr lang="en-IN" baseline="0" dirty="0"/>
              <a:t> Entropy Dice Loss</a:t>
            </a:r>
            <a:endParaRPr lang="en-IN" dirty="0"/>
          </a:p>
          <a:p>
            <a:endParaRPr lang="en-IN" dirty="0"/>
          </a:p>
        </p:txBody>
      </p:sp>
      <p:graphicFrame>
        <p:nvGraphicFramePr>
          <p:cNvPr id="4" name="Chart 3">
            <a:extLst>
              <a:ext uri="{FF2B5EF4-FFF2-40B4-BE49-F238E27FC236}">
                <a16:creationId xmlns:a16="http://schemas.microsoft.com/office/drawing/2014/main" id="{8917606B-C7DB-0984-661F-FBEB4BDC15AF}"/>
              </a:ext>
            </a:extLst>
          </p:cNvPr>
          <p:cNvGraphicFramePr>
            <a:graphicFrameLocks/>
          </p:cNvGraphicFramePr>
          <p:nvPr>
            <p:extLst>
              <p:ext uri="{D42A27DB-BD31-4B8C-83A1-F6EECF244321}">
                <p14:modId xmlns:p14="http://schemas.microsoft.com/office/powerpoint/2010/main" val="2060345111"/>
              </p:ext>
            </p:extLst>
          </p:nvPr>
        </p:nvGraphicFramePr>
        <p:xfrm>
          <a:off x="1336430" y="1933854"/>
          <a:ext cx="8387861" cy="384740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659145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E80069-2990-B677-CA80-BA9F445DC732}"/>
              </a:ext>
            </a:extLst>
          </p:cNvPr>
          <p:cNvSpPr>
            <a:spLocks noGrp="1"/>
          </p:cNvSpPr>
          <p:nvPr>
            <p:ph type="body" sz="quarter" idx="15"/>
          </p:nvPr>
        </p:nvSpPr>
        <p:spPr/>
        <p:txBody>
          <a:bodyPr/>
          <a:lstStyle/>
          <a:p>
            <a:r>
              <a:rPr lang="en-IN" dirty="0"/>
              <a:t>Dice Curve</a:t>
            </a:r>
          </a:p>
          <a:p>
            <a:endParaRPr lang="en-IN" dirty="0"/>
          </a:p>
        </p:txBody>
      </p:sp>
      <p:graphicFrame>
        <p:nvGraphicFramePr>
          <p:cNvPr id="5" name="Chart 4">
            <a:extLst>
              <a:ext uri="{FF2B5EF4-FFF2-40B4-BE49-F238E27FC236}">
                <a16:creationId xmlns:a16="http://schemas.microsoft.com/office/drawing/2014/main" id="{E1588458-C043-F9C4-551A-C26934F4458A}"/>
              </a:ext>
            </a:extLst>
          </p:cNvPr>
          <p:cNvGraphicFramePr>
            <a:graphicFrameLocks/>
          </p:cNvGraphicFramePr>
          <p:nvPr>
            <p:extLst>
              <p:ext uri="{D42A27DB-BD31-4B8C-83A1-F6EECF244321}">
                <p14:modId xmlns:p14="http://schemas.microsoft.com/office/powerpoint/2010/main" val="1805551154"/>
              </p:ext>
            </p:extLst>
          </p:nvPr>
        </p:nvGraphicFramePr>
        <p:xfrm>
          <a:off x="1318846" y="2031024"/>
          <a:ext cx="8502162" cy="367518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76272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DC53DAC-2A77-4B22-98D5-CC87D956E30B}"/>
              </a:ext>
            </a:extLst>
          </p:cNvPr>
          <p:cNvSpPr>
            <a:spLocks noGrp="1"/>
          </p:cNvSpPr>
          <p:nvPr>
            <p:ph type="body" sz="quarter" idx="13"/>
          </p:nvPr>
        </p:nvSpPr>
        <p:spPr>
          <a:xfrm>
            <a:off x="487563" y="1120450"/>
            <a:ext cx="5228502" cy="868651"/>
          </a:xfrm>
        </p:spPr>
        <p:txBody>
          <a:bodyPr>
            <a:normAutofit fontScale="85000" lnSpcReduction="10000"/>
          </a:bodyPr>
          <a:lstStyle/>
          <a:p>
            <a:r>
              <a:rPr lang="en-US" dirty="0"/>
              <a:t>Weights &amp; Biases</a:t>
            </a:r>
          </a:p>
        </p:txBody>
      </p:sp>
      <p:pic>
        <p:nvPicPr>
          <p:cNvPr id="3" name="Picture 2">
            <a:extLst>
              <a:ext uri="{FF2B5EF4-FFF2-40B4-BE49-F238E27FC236}">
                <a16:creationId xmlns:a16="http://schemas.microsoft.com/office/drawing/2014/main" id="{2433EEAC-A23D-B586-34D3-61EDC0DEFB0C}"/>
              </a:ext>
            </a:extLst>
          </p:cNvPr>
          <p:cNvPicPr>
            <a:picLocks noChangeAspect="1"/>
          </p:cNvPicPr>
          <p:nvPr/>
        </p:nvPicPr>
        <p:blipFill>
          <a:blip r:embed="rId2"/>
          <a:stretch>
            <a:fillRect/>
          </a:stretch>
        </p:blipFill>
        <p:spPr>
          <a:xfrm>
            <a:off x="1565795" y="2600632"/>
            <a:ext cx="2659610" cy="3063505"/>
          </a:xfrm>
          <a:prstGeom prst="rect">
            <a:avLst/>
          </a:prstGeom>
        </p:spPr>
      </p:pic>
      <p:pic>
        <p:nvPicPr>
          <p:cNvPr id="7" name="Picture 6">
            <a:extLst>
              <a:ext uri="{FF2B5EF4-FFF2-40B4-BE49-F238E27FC236}">
                <a16:creationId xmlns:a16="http://schemas.microsoft.com/office/drawing/2014/main" id="{FC190E3E-952E-1B86-FCC8-E83263B6C292}"/>
              </a:ext>
            </a:extLst>
          </p:cNvPr>
          <p:cNvPicPr>
            <a:picLocks noChangeAspect="1"/>
          </p:cNvPicPr>
          <p:nvPr/>
        </p:nvPicPr>
        <p:blipFill>
          <a:blip r:embed="rId3"/>
          <a:stretch>
            <a:fillRect/>
          </a:stretch>
        </p:blipFill>
        <p:spPr>
          <a:xfrm>
            <a:off x="7547524" y="1617785"/>
            <a:ext cx="2422953" cy="4209927"/>
          </a:xfrm>
          <a:prstGeom prst="rect">
            <a:avLst/>
          </a:prstGeom>
        </p:spPr>
      </p:pic>
    </p:spTree>
    <p:extLst>
      <p:ext uri="{BB962C8B-B14F-4D97-AF65-F5344CB8AC3E}">
        <p14:creationId xmlns:p14="http://schemas.microsoft.com/office/powerpoint/2010/main" val="17834586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1D82907-1A9A-0ABA-329C-C163A6A8B971}"/>
              </a:ext>
            </a:extLst>
          </p:cNvPr>
          <p:cNvSpPr>
            <a:spLocks noGrp="1"/>
          </p:cNvSpPr>
          <p:nvPr>
            <p:ph type="body" sz="quarter" idx="15"/>
          </p:nvPr>
        </p:nvSpPr>
        <p:spPr/>
        <p:txBody>
          <a:bodyPr/>
          <a:lstStyle/>
          <a:p>
            <a:r>
              <a:rPr lang="en-IN" dirty="0"/>
              <a:t>Jaccard</a:t>
            </a:r>
          </a:p>
        </p:txBody>
      </p:sp>
      <p:graphicFrame>
        <p:nvGraphicFramePr>
          <p:cNvPr id="4" name="Chart 3">
            <a:extLst>
              <a:ext uri="{FF2B5EF4-FFF2-40B4-BE49-F238E27FC236}">
                <a16:creationId xmlns:a16="http://schemas.microsoft.com/office/drawing/2014/main" id="{031C570C-59FA-7C7C-5460-DC6BE00BD6EE}"/>
              </a:ext>
            </a:extLst>
          </p:cNvPr>
          <p:cNvGraphicFramePr>
            <a:graphicFrameLocks/>
          </p:cNvGraphicFramePr>
          <p:nvPr>
            <p:extLst>
              <p:ext uri="{D42A27DB-BD31-4B8C-83A1-F6EECF244321}">
                <p14:modId xmlns:p14="http://schemas.microsoft.com/office/powerpoint/2010/main" val="4072071243"/>
              </p:ext>
            </p:extLst>
          </p:nvPr>
        </p:nvGraphicFramePr>
        <p:xfrm>
          <a:off x="1125415" y="2069908"/>
          <a:ext cx="8634047" cy="353079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388029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41BE4DD-25F0-66B5-17FF-1D94F446936E}"/>
              </a:ext>
            </a:extLst>
          </p:cNvPr>
          <p:cNvSpPr>
            <a:spLocks noGrp="1"/>
          </p:cNvSpPr>
          <p:nvPr>
            <p:ph type="body" sz="quarter" idx="15"/>
          </p:nvPr>
        </p:nvSpPr>
        <p:spPr>
          <a:xfrm>
            <a:off x="645825" y="686125"/>
            <a:ext cx="7390344" cy="868651"/>
          </a:xfrm>
        </p:spPr>
        <p:txBody>
          <a:bodyPr>
            <a:normAutofit lnSpcReduction="10000"/>
          </a:bodyPr>
          <a:lstStyle/>
          <a:p>
            <a:r>
              <a:rPr lang="en-IN" sz="6000" b="1" i="0" u="none" strike="noStrike" dirty="0">
                <a:solidFill>
                  <a:schemeClr val="tx1"/>
                </a:solidFill>
                <a:effectLst/>
                <a:cs typeface="Arial" panose="020B0604020202020204" pitchFamily="34" charset="0"/>
              </a:rPr>
              <a:t>Prediction</a:t>
            </a:r>
            <a:endParaRPr lang="en-IN" dirty="0"/>
          </a:p>
        </p:txBody>
      </p:sp>
      <p:pic>
        <p:nvPicPr>
          <p:cNvPr id="22532" name="Picture 4">
            <a:extLst>
              <a:ext uri="{FF2B5EF4-FFF2-40B4-BE49-F238E27FC236}">
                <a16:creationId xmlns:a16="http://schemas.microsoft.com/office/drawing/2014/main" id="{50BD9B7B-990D-4C94-AC0D-8521F3B45F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2463" y="1881554"/>
            <a:ext cx="7595305" cy="3894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68692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496675-D392-C178-3F7C-DB5D2338F85A}"/>
              </a:ext>
            </a:extLst>
          </p:cNvPr>
          <p:cNvSpPr>
            <a:spLocks noGrp="1"/>
          </p:cNvSpPr>
          <p:nvPr>
            <p:ph type="body" sz="quarter" idx="15"/>
          </p:nvPr>
        </p:nvSpPr>
        <p:spPr>
          <a:xfrm>
            <a:off x="645825" y="686125"/>
            <a:ext cx="7320006" cy="868651"/>
          </a:xfrm>
        </p:spPr>
        <p:txBody>
          <a:bodyPr>
            <a:normAutofit/>
          </a:bodyPr>
          <a:lstStyle/>
          <a:p>
            <a:r>
              <a:rPr lang="en-IN" dirty="0"/>
              <a:t>Ground Truth</a:t>
            </a:r>
          </a:p>
        </p:txBody>
      </p:sp>
      <p:pic>
        <p:nvPicPr>
          <p:cNvPr id="23556" name="Picture 4">
            <a:extLst>
              <a:ext uri="{FF2B5EF4-FFF2-40B4-BE49-F238E27FC236}">
                <a16:creationId xmlns:a16="http://schemas.microsoft.com/office/drawing/2014/main" id="{3EFD1875-0837-D350-68D1-D86889E8BD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5515" y="2110154"/>
            <a:ext cx="8093154" cy="3938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39482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C41C9C8-CD88-DB4D-F1D7-ABB2C206DCBE}"/>
              </a:ext>
            </a:extLst>
          </p:cNvPr>
          <p:cNvSpPr>
            <a:spLocks noGrp="1"/>
          </p:cNvSpPr>
          <p:nvPr>
            <p:ph type="body" sz="quarter" idx="15"/>
          </p:nvPr>
        </p:nvSpPr>
        <p:spPr>
          <a:xfrm>
            <a:off x="645825" y="686125"/>
            <a:ext cx="7451890" cy="868651"/>
          </a:xfrm>
        </p:spPr>
        <p:txBody>
          <a:bodyPr>
            <a:noAutofit/>
          </a:bodyPr>
          <a:lstStyle/>
          <a:p>
            <a:r>
              <a:rPr lang="en-IN" sz="5400" dirty="0">
                <a:solidFill>
                  <a:schemeClr val="tx1"/>
                </a:solidFill>
                <a:cs typeface="Arial" panose="020B0604020202020204" pitchFamily="34" charset="0"/>
              </a:rPr>
              <a:t>Results</a:t>
            </a:r>
          </a:p>
        </p:txBody>
      </p:sp>
      <p:sp>
        <p:nvSpPr>
          <p:cNvPr id="5" name="AutoShape 4">
            <a:extLst>
              <a:ext uri="{FF2B5EF4-FFF2-40B4-BE49-F238E27FC236}">
                <a16:creationId xmlns:a16="http://schemas.microsoft.com/office/drawing/2014/main" id="{327DC275-952F-A98C-7BF2-109B7AC45D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6">
            <a:extLst>
              <a:ext uri="{FF2B5EF4-FFF2-40B4-BE49-F238E27FC236}">
                <a16:creationId xmlns:a16="http://schemas.microsoft.com/office/drawing/2014/main" id="{524FA7AE-BFF1-A5A6-1420-A6DADC638C7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4584" name="Picture 8">
            <a:extLst>
              <a:ext uri="{FF2B5EF4-FFF2-40B4-BE49-F238E27FC236}">
                <a16:creationId xmlns:a16="http://schemas.microsoft.com/office/drawing/2014/main" id="{3C9A90CF-D404-4407-63C9-6FB49C2A75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854" y="2233247"/>
            <a:ext cx="11339145" cy="326219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D6B8CF6-5580-DFB9-0BE5-FF188676120C}"/>
              </a:ext>
            </a:extLst>
          </p:cNvPr>
          <p:cNvSpPr txBox="1"/>
          <p:nvPr/>
        </p:nvSpPr>
        <p:spPr>
          <a:xfrm>
            <a:off x="3187165" y="1753307"/>
            <a:ext cx="1445845" cy="369332"/>
          </a:xfrm>
          <a:prstGeom prst="rect">
            <a:avLst/>
          </a:prstGeom>
          <a:noFill/>
        </p:spPr>
        <p:txBody>
          <a:bodyPr wrap="none" rtlCol="0">
            <a:spAutoFit/>
          </a:bodyPr>
          <a:lstStyle/>
          <a:p>
            <a:r>
              <a:rPr lang="en-IN" dirty="0"/>
              <a:t>Ground Truth</a:t>
            </a:r>
          </a:p>
        </p:txBody>
      </p:sp>
      <p:sp>
        <p:nvSpPr>
          <p:cNvPr id="8" name="TextBox 7">
            <a:extLst>
              <a:ext uri="{FF2B5EF4-FFF2-40B4-BE49-F238E27FC236}">
                <a16:creationId xmlns:a16="http://schemas.microsoft.com/office/drawing/2014/main" id="{8BDE7C1D-B072-53A0-496B-B4F5EDC71248}"/>
              </a:ext>
            </a:extLst>
          </p:cNvPr>
          <p:cNvSpPr txBox="1"/>
          <p:nvPr/>
        </p:nvSpPr>
        <p:spPr>
          <a:xfrm>
            <a:off x="9713988" y="1753307"/>
            <a:ext cx="1141851" cy="369332"/>
          </a:xfrm>
          <a:prstGeom prst="rect">
            <a:avLst/>
          </a:prstGeom>
          <a:noFill/>
        </p:spPr>
        <p:txBody>
          <a:bodyPr wrap="none" rtlCol="0">
            <a:spAutoFit/>
          </a:bodyPr>
          <a:lstStyle/>
          <a:p>
            <a:r>
              <a:rPr lang="en-IN" dirty="0"/>
              <a:t>Prediction</a:t>
            </a:r>
          </a:p>
        </p:txBody>
      </p:sp>
    </p:spTree>
    <p:extLst>
      <p:ext uri="{BB962C8B-B14F-4D97-AF65-F5344CB8AC3E}">
        <p14:creationId xmlns:p14="http://schemas.microsoft.com/office/powerpoint/2010/main" val="11404313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4830063-BC59-3CF1-3C1D-77ED6E16B317}"/>
              </a:ext>
            </a:extLst>
          </p:cNvPr>
          <p:cNvSpPr>
            <a:spLocks noGrp="1"/>
          </p:cNvSpPr>
          <p:nvPr>
            <p:ph type="body" sz="quarter" idx="14"/>
          </p:nvPr>
        </p:nvSpPr>
        <p:spPr/>
        <p:txBody>
          <a:bodyPr/>
          <a:lstStyle/>
          <a:p>
            <a:pPr marL="50800" rtl="0">
              <a:spcBef>
                <a:spcPts val="0"/>
              </a:spcBef>
              <a:spcAft>
                <a:spcPts val="0"/>
              </a:spcAft>
            </a:pPr>
            <a:endParaRPr lang="en-US" sz="2000" b="0" i="0" u="none" strike="noStrike" dirty="0">
              <a:solidFill>
                <a:schemeClr val="tx1"/>
              </a:solidFill>
              <a:effectLst/>
              <a:latin typeface="Roboto" panose="02000000000000000000" pitchFamily="2" charset="0"/>
            </a:endParaRPr>
          </a:p>
          <a:p>
            <a:pPr marL="50800" rtl="0">
              <a:spcBef>
                <a:spcPts val="0"/>
              </a:spcBef>
              <a:spcAft>
                <a:spcPts val="0"/>
              </a:spcAft>
            </a:pPr>
            <a:endParaRPr lang="en-US" sz="2000" dirty="0">
              <a:solidFill>
                <a:schemeClr val="tx1"/>
              </a:solidFill>
              <a:latin typeface="Roboto" panose="02000000000000000000" pitchFamily="2" charset="0"/>
            </a:endParaRPr>
          </a:p>
          <a:p>
            <a:pPr marL="50800" rtl="0">
              <a:spcBef>
                <a:spcPts val="0"/>
              </a:spcBef>
              <a:spcAft>
                <a:spcPts val="0"/>
              </a:spcAft>
            </a:pPr>
            <a:r>
              <a:rPr lang="en-US" sz="2000" b="0" i="0" u="none" strike="noStrike" dirty="0">
                <a:solidFill>
                  <a:schemeClr val="tx1"/>
                </a:solidFill>
                <a:effectLst/>
                <a:latin typeface="Roboto" panose="02000000000000000000" pitchFamily="2" charset="0"/>
              </a:rPr>
              <a:t>The following listed are key learnings:</a:t>
            </a:r>
          </a:p>
          <a:p>
            <a:pPr marL="50800" rtl="0">
              <a:spcBef>
                <a:spcPts val="0"/>
              </a:spcBef>
              <a:spcAft>
                <a:spcPts val="0"/>
              </a:spcAft>
            </a:pPr>
            <a:endParaRPr lang="en-US" sz="2000" dirty="0">
              <a:solidFill>
                <a:schemeClr val="tx1"/>
              </a:solidFill>
              <a:latin typeface="Roboto" panose="02000000000000000000" pitchFamily="2" charset="0"/>
            </a:endParaRPr>
          </a:p>
          <a:p>
            <a:pPr marL="50800" rtl="0">
              <a:spcBef>
                <a:spcPts val="0"/>
              </a:spcBef>
              <a:spcAft>
                <a:spcPts val="0"/>
              </a:spcAft>
            </a:pPr>
            <a:endParaRPr lang="en-US" sz="2000" dirty="0">
              <a:solidFill>
                <a:schemeClr val="tx1"/>
              </a:solidFill>
              <a:latin typeface="Roboto" panose="02000000000000000000" pitchFamily="2" charset="0"/>
            </a:endParaRPr>
          </a:p>
          <a:p>
            <a:pPr marL="457200" fontAlgn="base">
              <a:spcBef>
                <a:spcPts val="0"/>
              </a:spcBef>
              <a:buFont typeface="Arial" panose="020B0604020202020204" pitchFamily="34" charset="0"/>
              <a:buChar char="•"/>
            </a:pPr>
            <a:r>
              <a:rPr lang="en-US" sz="2000" b="0" i="0" u="none" strike="noStrike" dirty="0">
                <a:solidFill>
                  <a:schemeClr val="tx1"/>
                </a:solidFill>
                <a:effectLst/>
                <a:latin typeface="Roboto" panose="02000000000000000000" pitchFamily="2" charset="0"/>
              </a:rPr>
              <a:t>Procuring quality 3D Medical Imaging dataset </a:t>
            </a:r>
          </a:p>
          <a:p>
            <a:pPr marL="457200" fontAlgn="base">
              <a:spcBef>
                <a:spcPts val="0"/>
              </a:spcBef>
              <a:buFont typeface="Arial" panose="020B0604020202020204" pitchFamily="34" charset="0"/>
              <a:buChar char="•"/>
            </a:pPr>
            <a:r>
              <a:rPr lang="en-US" sz="2000" b="0" i="0" u="none" strike="noStrike" dirty="0">
                <a:solidFill>
                  <a:schemeClr val="tx1"/>
                </a:solidFill>
                <a:effectLst/>
                <a:latin typeface="Roboto" panose="02000000000000000000" pitchFamily="2" charset="0"/>
              </a:rPr>
              <a:t>Data preprocessing and cleaning for 3D Scans</a:t>
            </a:r>
            <a:endParaRPr lang="en-US" sz="2000" b="0" i="0" u="none" strike="noStrike" dirty="0">
              <a:solidFill>
                <a:schemeClr val="tx1"/>
              </a:solidFill>
              <a:effectLst/>
              <a:latin typeface="Noto Sans Symbols"/>
            </a:endParaRPr>
          </a:p>
          <a:p>
            <a:pPr marL="457200" rtl="0" fontAlgn="base">
              <a:spcBef>
                <a:spcPts val="0"/>
              </a:spcBef>
              <a:spcAft>
                <a:spcPts val="0"/>
              </a:spcAft>
              <a:buFont typeface="Arial" panose="020B0604020202020204" pitchFamily="34" charset="0"/>
              <a:buChar char="•"/>
            </a:pPr>
            <a:r>
              <a:rPr lang="en-US" sz="2000" b="0" i="0" u="none" strike="noStrike" dirty="0">
                <a:solidFill>
                  <a:schemeClr val="tx1"/>
                </a:solidFill>
                <a:effectLst/>
                <a:latin typeface="Roboto" panose="02000000000000000000" pitchFamily="2" charset="0"/>
              </a:rPr>
              <a:t>Deep NN architecture design</a:t>
            </a:r>
            <a:endParaRPr lang="en-US" sz="2000" b="0" i="0" u="none" strike="noStrike" dirty="0">
              <a:solidFill>
                <a:schemeClr val="tx1"/>
              </a:solidFill>
              <a:effectLst/>
              <a:latin typeface="Noto Sans Symbols"/>
            </a:endParaRPr>
          </a:p>
          <a:p>
            <a:pPr marL="457200" rtl="0" fontAlgn="base">
              <a:spcBef>
                <a:spcPts val="0"/>
              </a:spcBef>
              <a:spcAft>
                <a:spcPts val="0"/>
              </a:spcAft>
              <a:buFont typeface="Arial" panose="020B0604020202020204" pitchFamily="34" charset="0"/>
              <a:buChar char="•"/>
            </a:pPr>
            <a:r>
              <a:rPr lang="en-US" sz="2000" b="0" i="0" u="none" strike="noStrike" dirty="0">
                <a:solidFill>
                  <a:schemeClr val="tx1"/>
                </a:solidFill>
                <a:effectLst/>
                <a:latin typeface="Roboto" panose="02000000000000000000" pitchFamily="2" charset="0"/>
              </a:rPr>
              <a:t>Surveying Model compression techniques for resolving size issues and inference time</a:t>
            </a:r>
          </a:p>
          <a:p>
            <a:pPr marL="457200" rtl="0" fontAlgn="base">
              <a:spcBef>
                <a:spcPts val="0"/>
              </a:spcBef>
              <a:spcAft>
                <a:spcPts val="0"/>
              </a:spcAft>
              <a:buFont typeface="Arial" panose="020B0604020202020204" pitchFamily="34" charset="0"/>
              <a:buChar char="•"/>
            </a:pPr>
            <a:r>
              <a:rPr lang="en-US" sz="2000" b="0" i="0" u="none" strike="noStrike" dirty="0">
                <a:solidFill>
                  <a:schemeClr val="tx1"/>
                </a:solidFill>
                <a:effectLst/>
                <a:latin typeface="Roboto" panose="02000000000000000000" pitchFamily="2" charset="0"/>
              </a:rPr>
              <a:t>Employing Stochastic Weighted Averaging for better performance and </a:t>
            </a:r>
            <a:r>
              <a:rPr lang="en-US" sz="2000" b="0" i="0" u="none" strike="noStrike" dirty="0" err="1">
                <a:solidFill>
                  <a:schemeClr val="tx1"/>
                </a:solidFill>
                <a:effectLst/>
                <a:latin typeface="Roboto" panose="02000000000000000000" pitchFamily="2" charset="0"/>
              </a:rPr>
              <a:t>generalisations</a:t>
            </a:r>
            <a:endParaRPr lang="en-IN" sz="2000" b="0" i="0" u="none" strike="noStrike" dirty="0">
              <a:solidFill>
                <a:schemeClr val="tx1"/>
              </a:solidFill>
              <a:effectLst/>
              <a:latin typeface="Roboto" panose="02000000000000000000" pitchFamily="2" charset="0"/>
            </a:endParaRPr>
          </a:p>
          <a:p>
            <a:pPr marL="457200" rtl="0" fontAlgn="base">
              <a:spcBef>
                <a:spcPts val="0"/>
              </a:spcBef>
              <a:spcAft>
                <a:spcPts val="0"/>
              </a:spcAft>
              <a:buFont typeface="Arial" panose="020B0604020202020204" pitchFamily="34" charset="0"/>
              <a:buChar char="•"/>
            </a:pPr>
            <a:r>
              <a:rPr lang="en-US" sz="2000" dirty="0">
                <a:solidFill>
                  <a:schemeClr val="tx1"/>
                </a:solidFill>
                <a:latin typeface="Roboto" panose="02000000000000000000" pitchFamily="2" charset="0"/>
              </a:rPr>
              <a:t>Exploring business use case for medical image segmentation</a:t>
            </a:r>
            <a:endParaRPr lang="en-US" sz="2000" b="0" i="0" u="none" strike="noStrike" dirty="0">
              <a:solidFill>
                <a:schemeClr val="tx1"/>
              </a:solidFill>
              <a:effectLst/>
              <a:latin typeface="Roboto" panose="02000000000000000000" pitchFamily="2" charset="0"/>
            </a:endParaRPr>
          </a:p>
        </p:txBody>
      </p:sp>
      <p:sp>
        <p:nvSpPr>
          <p:cNvPr id="3" name="Text Placeholder 2">
            <a:extLst>
              <a:ext uri="{FF2B5EF4-FFF2-40B4-BE49-F238E27FC236}">
                <a16:creationId xmlns:a16="http://schemas.microsoft.com/office/drawing/2014/main" id="{7150A518-D88C-22D4-55DE-3793D16CFC04}"/>
              </a:ext>
            </a:extLst>
          </p:cNvPr>
          <p:cNvSpPr>
            <a:spLocks noGrp="1"/>
          </p:cNvSpPr>
          <p:nvPr>
            <p:ph type="body" sz="quarter" idx="15"/>
          </p:nvPr>
        </p:nvSpPr>
        <p:spPr/>
        <p:txBody>
          <a:bodyPr/>
          <a:lstStyle/>
          <a:p>
            <a:r>
              <a:rPr lang="en-CA" dirty="0"/>
              <a:t>Our Learning</a:t>
            </a:r>
            <a:endParaRPr lang="en-IN" dirty="0"/>
          </a:p>
        </p:txBody>
      </p:sp>
    </p:spTree>
    <p:extLst>
      <p:ext uri="{BB962C8B-B14F-4D97-AF65-F5344CB8AC3E}">
        <p14:creationId xmlns:p14="http://schemas.microsoft.com/office/powerpoint/2010/main" val="29084659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FA1BFD-2D9F-F1E7-71B1-574E641B70AE}"/>
              </a:ext>
            </a:extLst>
          </p:cNvPr>
          <p:cNvSpPr>
            <a:spLocks noGrp="1"/>
          </p:cNvSpPr>
          <p:nvPr>
            <p:ph type="body" sz="quarter" idx="14"/>
          </p:nvPr>
        </p:nvSpPr>
        <p:spPr>
          <a:xfrm>
            <a:off x="645825" y="2883877"/>
            <a:ext cx="5450175" cy="2897383"/>
          </a:xfrm>
        </p:spPr>
        <p:txBody>
          <a:bodyPr/>
          <a:lstStyle/>
          <a:p>
            <a:pPr rtl="0" fontAlgn="base">
              <a:spcBef>
                <a:spcPts val="0"/>
              </a:spcBef>
              <a:spcAft>
                <a:spcPts val="0"/>
              </a:spcAft>
              <a:buFont typeface="Arial" panose="020B0604020202020204" pitchFamily="34" charset="0"/>
              <a:buChar char="•"/>
            </a:pPr>
            <a:r>
              <a:rPr lang="en-US" sz="2000" b="0" i="0" u="none" strike="noStrike" dirty="0">
                <a:solidFill>
                  <a:schemeClr val="tx1"/>
                </a:solidFill>
                <a:effectLst/>
                <a:latin typeface="Roboto" panose="02000000000000000000" pitchFamily="2" charset="0"/>
              </a:rPr>
              <a:t>Data augmentation </a:t>
            </a:r>
            <a:endParaRPr lang="en-US" sz="2000" b="0" i="0" u="none" strike="noStrike" dirty="0">
              <a:solidFill>
                <a:schemeClr val="tx1"/>
              </a:solidFill>
              <a:effectLst/>
              <a:latin typeface="Noto Sans Symbols"/>
            </a:endParaRPr>
          </a:p>
          <a:p>
            <a:pPr rtl="0" fontAlgn="base">
              <a:spcBef>
                <a:spcPts val="0"/>
              </a:spcBef>
              <a:spcAft>
                <a:spcPts val="0"/>
              </a:spcAft>
              <a:buFont typeface="Arial" panose="020B0604020202020204" pitchFamily="34" charset="0"/>
              <a:buChar char="•"/>
            </a:pPr>
            <a:r>
              <a:rPr lang="en-US" sz="2000" b="0" i="0" u="none" strike="noStrike" dirty="0">
                <a:solidFill>
                  <a:schemeClr val="tx1"/>
                </a:solidFill>
                <a:effectLst/>
                <a:latin typeface="Roboto" panose="02000000000000000000" pitchFamily="2" charset="0"/>
              </a:rPr>
              <a:t>Inter-modality-Transformation using GANs</a:t>
            </a:r>
            <a:endParaRPr lang="en-US" sz="2000" b="0" i="0" u="none" strike="noStrike" dirty="0">
              <a:solidFill>
                <a:schemeClr val="tx1"/>
              </a:solidFill>
              <a:effectLst/>
              <a:latin typeface="Noto Sans Symbols"/>
            </a:endParaRPr>
          </a:p>
          <a:p>
            <a:pPr rtl="0" fontAlgn="base">
              <a:spcBef>
                <a:spcPts val="0"/>
              </a:spcBef>
              <a:spcAft>
                <a:spcPts val="0"/>
              </a:spcAft>
              <a:buFont typeface="Arial" panose="020B0604020202020204" pitchFamily="34" charset="0"/>
              <a:buChar char="•"/>
            </a:pPr>
            <a:r>
              <a:rPr lang="en-US" sz="2000" b="0" i="0" u="none" strike="noStrike" dirty="0">
                <a:solidFill>
                  <a:schemeClr val="tx1"/>
                </a:solidFill>
                <a:effectLst/>
                <a:latin typeface="Roboto" panose="02000000000000000000" pitchFamily="2" charset="0"/>
              </a:rPr>
              <a:t>Network Architecture Search </a:t>
            </a:r>
            <a:endParaRPr lang="en-US" sz="2000" b="0" i="0" u="none" strike="noStrike" dirty="0">
              <a:solidFill>
                <a:schemeClr val="tx1"/>
              </a:solidFill>
              <a:effectLst/>
              <a:latin typeface="Noto Sans Symbols"/>
            </a:endParaRPr>
          </a:p>
          <a:p>
            <a:pPr rtl="0" fontAlgn="base">
              <a:spcBef>
                <a:spcPts val="0"/>
              </a:spcBef>
              <a:spcAft>
                <a:spcPts val="0"/>
              </a:spcAft>
              <a:buFont typeface="Arial" panose="020B0604020202020204" pitchFamily="34" charset="0"/>
              <a:buChar char="•"/>
            </a:pPr>
            <a:r>
              <a:rPr lang="en-US" sz="2000" b="0" i="0" u="none" strike="noStrike" dirty="0">
                <a:solidFill>
                  <a:schemeClr val="tx1"/>
                </a:solidFill>
                <a:effectLst/>
                <a:latin typeface="Roboto" panose="02000000000000000000" pitchFamily="2" charset="0"/>
              </a:rPr>
              <a:t>Compression with SVD for VR applications</a:t>
            </a:r>
            <a:endParaRPr lang="en-US" sz="2000" b="0" i="0" u="none" strike="noStrike" dirty="0">
              <a:solidFill>
                <a:schemeClr val="tx1"/>
              </a:solidFill>
              <a:effectLst/>
              <a:latin typeface="Noto Sans Symbols"/>
            </a:endParaRPr>
          </a:p>
          <a:p>
            <a:pPr rtl="0" fontAlgn="base">
              <a:spcBef>
                <a:spcPts val="0"/>
              </a:spcBef>
              <a:spcAft>
                <a:spcPts val="0"/>
              </a:spcAft>
              <a:buFont typeface="Arial" panose="020B0604020202020204" pitchFamily="34" charset="0"/>
              <a:buChar char="•"/>
            </a:pPr>
            <a:r>
              <a:rPr lang="en-US" sz="2000" b="0" i="0" u="none" strike="noStrike" dirty="0">
                <a:solidFill>
                  <a:schemeClr val="tx1"/>
                </a:solidFill>
                <a:effectLst/>
                <a:latin typeface="Roboto" panose="02000000000000000000" pitchFamily="2" charset="0"/>
              </a:rPr>
              <a:t>Deploying in VR goggles</a:t>
            </a:r>
            <a:endParaRPr lang="en-US" sz="2000" b="0" i="0" u="none" strike="noStrike" dirty="0">
              <a:solidFill>
                <a:schemeClr val="tx1"/>
              </a:solidFill>
              <a:effectLst/>
              <a:latin typeface="Noto Sans Symbols"/>
            </a:endParaRPr>
          </a:p>
          <a:p>
            <a:endParaRPr lang="en-IN" dirty="0"/>
          </a:p>
        </p:txBody>
      </p:sp>
      <p:sp>
        <p:nvSpPr>
          <p:cNvPr id="3" name="Text Placeholder 2">
            <a:extLst>
              <a:ext uri="{FF2B5EF4-FFF2-40B4-BE49-F238E27FC236}">
                <a16:creationId xmlns:a16="http://schemas.microsoft.com/office/drawing/2014/main" id="{DC138247-1ACA-65F2-FC3D-5AA628AC8248}"/>
              </a:ext>
            </a:extLst>
          </p:cNvPr>
          <p:cNvSpPr>
            <a:spLocks noGrp="1"/>
          </p:cNvSpPr>
          <p:nvPr>
            <p:ph type="body" sz="quarter" idx="15"/>
          </p:nvPr>
        </p:nvSpPr>
        <p:spPr>
          <a:xfrm>
            <a:off x="645825" y="686125"/>
            <a:ext cx="9089018" cy="868651"/>
          </a:xfrm>
        </p:spPr>
        <p:txBody>
          <a:bodyPr>
            <a:normAutofit/>
          </a:bodyPr>
          <a:lstStyle/>
          <a:p>
            <a:r>
              <a:rPr lang="en-CA" dirty="0"/>
              <a:t>Future Enhancements</a:t>
            </a:r>
            <a:endParaRPr lang="en-IN" dirty="0"/>
          </a:p>
        </p:txBody>
      </p:sp>
      <p:pic>
        <p:nvPicPr>
          <p:cNvPr id="25602" name="Picture 2">
            <a:extLst>
              <a:ext uri="{FF2B5EF4-FFF2-40B4-BE49-F238E27FC236}">
                <a16:creationId xmlns:a16="http://schemas.microsoft.com/office/drawing/2014/main" id="{73ED440B-7274-5817-8BCB-47812BEB7D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3745" y="1907606"/>
            <a:ext cx="5312429" cy="4264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333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E4D1E-6D95-1337-2DC2-45EBDD4BC03B}"/>
              </a:ext>
            </a:extLst>
          </p:cNvPr>
          <p:cNvSpPr>
            <a:spLocks noGrp="1"/>
          </p:cNvSpPr>
          <p:nvPr>
            <p:ph type="body" sz="quarter" idx="13"/>
          </p:nvPr>
        </p:nvSpPr>
        <p:spPr/>
        <p:txBody>
          <a:bodyPr/>
          <a:lstStyle/>
          <a:p>
            <a:r>
              <a:rPr lang="en-IN" dirty="0"/>
              <a:t>Weights &amp; Biases</a:t>
            </a:r>
          </a:p>
        </p:txBody>
      </p:sp>
      <p:sp>
        <p:nvSpPr>
          <p:cNvPr id="3" name="Text Placeholder 2">
            <a:extLst>
              <a:ext uri="{FF2B5EF4-FFF2-40B4-BE49-F238E27FC236}">
                <a16:creationId xmlns:a16="http://schemas.microsoft.com/office/drawing/2014/main" id="{64FC27C7-797D-ABA5-4676-45E60CAEBB62}"/>
              </a:ext>
            </a:extLst>
          </p:cNvPr>
          <p:cNvSpPr>
            <a:spLocks noGrp="1"/>
          </p:cNvSpPr>
          <p:nvPr>
            <p:ph type="body" sz="quarter" idx="14"/>
          </p:nvPr>
        </p:nvSpPr>
        <p:spPr/>
        <p:txBody>
          <a:bodyPr/>
          <a:lstStyle/>
          <a:p>
            <a:r>
              <a:rPr lang="en-CA" dirty="0"/>
              <a:t>Photo</a:t>
            </a:r>
            <a:endParaRPr lang="en-IN" dirty="0"/>
          </a:p>
        </p:txBody>
      </p:sp>
      <p:sp>
        <p:nvSpPr>
          <p:cNvPr id="4" name="Text Placeholder 3">
            <a:extLst>
              <a:ext uri="{FF2B5EF4-FFF2-40B4-BE49-F238E27FC236}">
                <a16:creationId xmlns:a16="http://schemas.microsoft.com/office/drawing/2014/main" id="{C2A1B08D-15FA-0F82-A7C0-B5428A706315}"/>
              </a:ext>
            </a:extLst>
          </p:cNvPr>
          <p:cNvSpPr>
            <a:spLocks noGrp="1"/>
          </p:cNvSpPr>
          <p:nvPr>
            <p:ph type="body" sz="quarter" idx="15"/>
          </p:nvPr>
        </p:nvSpPr>
        <p:spPr/>
        <p:txBody>
          <a:bodyPr/>
          <a:lstStyle/>
          <a:p>
            <a:r>
              <a:rPr lang="en-CA" dirty="0"/>
              <a:t>Thank You</a:t>
            </a:r>
            <a:endParaRPr lang="en-IN" dirty="0"/>
          </a:p>
        </p:txBody>
      </p:sp>
    </p:spTree>
    <p:extLst>
      <p:ext uri="{BB962C8B-B14F-4D97-AF65-F5344CB8AC3E}">
        <p14:creationId xmlns:p14="http://schemas.microsoft.com/office/powerpoint/2010/main" val="862083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867230-7709-12C0-9AF8-96BAE07BD835}"/>
              </a:ext>
            </a:extLst>
          </p:cNvPr>
          <p:cNvSpPr>
            <a:spLocks noGrp="1"/>
          </p:cNvSpPr>
          <p:nvPr>
            <p:ph type="body" sz="quarter" idx="14"/>
          </p:nvPr>
        </p:nvSpPr>
        <p:spPr>
          <a:xfrm>
            <a:off x="6295292" y="1763297"/>
            <a:ext cx="5379472" cy="4017963"/>
          </a:xfrm>
        </p:spPr>
        <p:txBody>
          <a:bodyPr/>
          <a:lstStyle/>
          <a:p>
            <a:pPr algn="just" rtl="0">
              <a:spcBef>
                <a:spcPts val="0"/>
              </a:spcBef>
              <a:spcAft>
                <a:spcPts val="0"/>
              </a:spcAft>
            </a:pPr>
            <a:endParaRPr lang="en-US" sz="1800" b="0" i="0" u="none" strike="noStrike" dirty="0">
              <a:solidFill>
                <a:schemeClr val="tx1"/>
              </a:solidFill>
              <a:effectLst/>
              <a:latin typeface="Bahnschrift SemiBold" panose="020B0502040204020203" pitchFamily="34" charset="0"/>
            </a:endParaRPr>
          </a:p>
          <a:p>
            <a:pPr algn="just" rtl="0">
              <a:spcBef>
                <a:spcPts val="0"/>
              </a:spcBef>
              <a:spcAft>
                <a:spcPts val="0"/>
              </a:spcAft>
            </a:pPr>
            <a:endParaRPr lang="en-US" dirty="0">
              <a:solidFill>
                <a:schemeClr val="tx1"/>
              </a:solidFill>
              <a:latin typeface="Bahnschrift SemiBold" panose="020B0502040204020203" pitchFamily="34" charset="0"/>
            </a:endParaRPr>
          </a:p>
          <a:p>
            <a:pPr algn="just" rtl="0">
              <a:spcBef>
                <a:spcPts val="0"/>
              </a:spcBef>
              <a:spcAft>
                <a:spcPts val="0"/>
              </a:spcAft>
            </a:pPr>
            <a:endParaRPr lang="en-US" sz="1800" b="0" i="0" u="none" strike="noStrike" dirty="0">
              <a:solidFill>
                <a:schemeClr val="tx1"/>
              </a:solidFill>
              <a:effectLst/>
              <a:latin typeface="Bahnschrift SemiBold" panose="020B0502040204020203" pitchFamily="34" charset="0"/>
            </a:endParaRPr>
          </a:p>
          <a:p>
            <a:pPr algn="just" rtl="0">
              <a:spcBef>
                <a:spcPts val="0"/>
              </a:spcBef>
              <a:spcAft>
                <a:spcPts val="0"/>
              </a:spcAft>
            </a:pPr>
            <a:endParaRPr lang="en-US" sz="2000" dirty="0">
              <a:solidFill>
                <a:schemeClr val="tx1"/>
              </a:solidFill>
              <a:latin typeface="Bahnschrift SemiBold" panose="020B0502040204020203" pitchFamily="34" charset="0"/>
            </a:endParaRPr>
          </a:p>
          <a:p>
            <a:pPr algn="just" rtl="0">
              <a:spcBef>
                <a:spcPts val="0"/>
              </a:spcBef>
              <a:spcAft>
                <a:spcPts val="0"/>
              </a:spcAft>
            </a:pPr>
            <a:r>
              <a:rPr lang="en-US" sz="2000" b="0" i="0" u="none" strike="noStrike" dirty="0">
                <a:solidFill>
                  <a:schemeClr val="tx1"/>
                </a:solidFill>
                <a:effectLst/>
                <a:cs typeface="Arial" panose="020B0604020202020204" pitchFamily="34" charset="0"/>
              </a:rPr>
              <a:t>An accurate visualization tool to view the Region of Interest for surgeons and doctors to ease treatment planning before surgeries. To have access to the expertise of doctors all round the world in tele-surgery room. </a:t>
            </a:r>
            <a:endParaRPr lang="en-US" sz="2000" b="0" dirty="0">
              <a:solidFill>
                <a:schemeClr val="tx1"/>
              </a:solidFill>
              <a:effectLst/>
              <a:cs typeface="Arial" panose="020B0604020202020204" pitchFamily="34" charset="0"/>
            </a:endParaRPr>
          </a:p>
          <a:p>
            <a:br>
              <a:rPr lang="en-US" dirty="0">
                <a:latin typeface="Bahnschrift SemiBold" panose="020B0502040204020203" pitchFamily="34" charset="0"/>
              </a:rPr>
            </a:br>
            <a:endParaRPr lang="en-IN" dirty="0">
              <a:latin typeface="Bahnschrift SemiBold" panose="020B0502040204020203" pitchFamily="34" charset="0"/>
            </a:endParaRPr>
          </a:p>
        </p:txBody>
      </p:sp>
      <p:sp>
        <p:nvSpPr>
          <p:cNvPr id="3" name="Text Placeholder 2">
            <a:extLst>
              <a:ext uri="{FF2B5EF4-FFF2-40B4-BE49-F238E27FC236}">
                <a16:creationId xmlns:a16="http://schemas.microsoft.com/office/drawing/2014/main" id="{9A1FFF1F-68A7-DD02-2A08-0595DB990F9B}"/>
              </a:ext>
            </a:extLst>
          </p:cNvPr>
          <p:cNvSpPr>
            <a:spLocks noGrp="1"/>
          </p:cNvSpPr>
          <p:nvPr>
            <p:ph type="body" sz="quarter" idx="15"/>
          </p:nvPr>
        </p:nvSpPr>
        <p:spPr>
          <a:xfrm>
            <a:off x="645825" y="686125"/>
            <a:ext cx="9356304" cy="868651"/>
          </a:xfrm>
        </p:spPr>
        <p:txBody>
          <a:bodyPr>
            <a:normAutofit fontScale="92500"/>
          </a:bodyPr>
          <a:lstStyle/>
          <a:p>
            <a:r>
              <a:rPr lang="en-CA" dirty="0"/>
              <a:t>What we are trying to build?</a:t>
            </a:r>
            <a:endParaRPr lang="en-IN" dirty="0"/>
          </a:p>
        </p:txBody>
      </p:sp>
      <p:pic>
        <p:nvPicPr>
          <p:cNvPr id="5" name="Picture 4">
            <a:extLst>
              <a:ext uri="{FF2B5EF4-FFF2-40B4-BE49-F238E27FC236}">
                <a16:creationId xmlns:a16="http://schemas.microsoft.com/office/drawing/2014/main" id="{B70FA0EA-54B4-10A5-6348-E51BAB54CAA0}"/>
              </a:ext>
            </a:extLst>
          </p:cNvPr>
          <p:cNvPicPr>
            <a:picLocks noChangeAspect="1"/>
          </p:cNvPicPr>
          <p:nvPr/>
        </p:nvPicPr>
        <p:blipFill>
          <a:blip r:embed="rId2"/>
          <a:stretch>
            <a:fillRect/>
          </a:stretch>
        </p:blipFill>
        <p:spPr>
          <a:xfrm>
            <a:off x="713422" y="2091922"/>
            <a:ext cx="5067739" cy="3360711"/>
          </a:xfrm>
          <a:prstGeom prst="rect">
            <a:avLst/>
          </a:prstGeom>
        </p:spPr>
      </p:pic>
    </p:spTree>
    <p:extLst>
      <p:ext uri="{BB962C8B-B14F-4D97-AF65-F5344CB8AC3E}">
        <p14:creationId xmlns:p14="http://schemas.microsoft.com/office/powerpoint/2010/main" val="504855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8C61E0-96C8-F190-E1D4-F86977C3C174}"/>
              </a:ext>
            </a:extLst>
          </p:cNvPr>
          <p:cNvSpPr>
            <a:spLocks noGrp="1"/>
          </p:cNvSpPr>
          <p:nvPr>
            <p:ph type="body" sz="quarter" idx="14"/>
          </p:nvPr>
        </p:nvSpPr>
        <p:spPr/>
        <p:txBody>
          <a:bodyPr/>
          <a:lstStyle/>
          <a:p>
            <a:pPr algn="just" rtl="0" fontAlgn="base">
              <a:spcBef>
                <a:spcPts val="0"/>
              </a:spcBef>
              <a:spcAft>
                <a:spcPts val="0"/>
              </a:spcAft>
              <a:buFont typeface="Arial" panose="020B0604020202020204" pitchFamily="34" charset="0"/>
              <a:buChar char="•"/>
            </a:pPr>
            <a:r>
              <a:rPr lang="en-US" sz="2400" b="0" i="0" u="none" strike="noStrike" dirty="0">
                <a:solidFill>
                  <a:schemeClr val="tx1"/>
                </a:solidFill>
                <a:effectLst/>
                <a:latin typeface="Arial" panose="020B0604020202020204" pitchFamily="34" charset="0"/>
              </a:rPr>
              <a:t>Image segmentation is one of the most important tasks in medical image analysis and is often the first and the most critical step in many clinical applications. </a:t>
            </a:r>
            <a:endParaRPr lang="en-US" sz="2400" b="0" i="0" u="none" strike="noStrike" dirty="0">
              <a:solidFill>
                <a:schemeClr val="tx1"/>
              </a:solidFill>
              <a:effectLst/>
              <a:latin typeface="Noto Sans Symbols"/>
            </a:endParaRPr>
          </a:p>
          <a:p>
            <a:pPr algn="just" rtl="0" fontAlgn="base">
              <a:spcBef>
                <a:spcPts val="0"/>
              </a:spcBef>
              <a:spcAft>
                <a:spcPts val="0"/>
              </a:spcAft>
              <a:buFont typeface="Arial" panose="020B0604020202020204" pitchFamily="34" charset="0"/>
              <a:buChar char="•"/>
            </a:pPr>
            <a:r>
              <a:rPr lang="en-US" sz="2400" b="0" i="0" u="none" strike="noStrike" dirty="0">
                <a:solidFill>
                  <a:schemeClr val="tx1"/>
                </a:solidFill>
                <a:effectLst/>
                <a:latin typeface="Arial" panose="020B0604020202020204" pitchFamily="34" charset="0"/>
              </a:rPr>
              <a:t>In brain MRI analysis, image segmentation is commonly used for measuring and visualizing the brain's anatomical structures, for analyzing brain changes, for delineating pathological regions, and for surgical planning and image-guided interventions. </a:t>
            </a:r>
            <a:endParaRPr lang="en-US" sz="2400" b="0" i="0" u="none" strike="noStrike" dirty="0">
              <a:solidFill>
                <a:schemeClr val="tx1"/>
              </a:solidFill>
              <a:effectLst/>
              <a:latin typeface="Noto Sans Symbols"/>
            </a:endParaRPr>
          </a:p>
          <a:p>
            <a:pPr algn="just" rtl="0" fontAlgn="base">
              <a:spcBef>
                <a:spcPts val="0"/>
              </a:spcBef>
              <a:spcAft>
                <a:spcPts val="0"/>
              </a:spcAft>
              <a:buFont typeface="Arial" panose="020B0604020202020204" pitchFamily="34" charset="0"/>
              <a:buChar char="•"/>
            </a:pPr>
            <a:r>
              <a:rPr lang="en-US" sz="2400" b="0" i="0" u="none" strike="noStrike" dirty="0">
                <a:solidFill>
                  <a:schemeClr val="tx1"/>
                </a:solidFill>
                <a:effectLst/>
                <a:latin typeface="Arial" panose="020B0604020202020204" pitchFamily="34" charset="0"/>
              </a:rPr>
              <a:t>In the last few decades, various segmentation techniques of different accuracy and degree of complexity have been developed and reported in the literature.</a:t>
            </a:r>
            <a:endParaRPr lang="en-US" sz="2400" b="0" i="0" u="none" strike="noStrike" dirty="0">
              <a:solidFill>
                <a:schemeClr val="tx1"/>
              </a:solidFill>
              <a:effectLst/>
              <a:latin typeface="Noto Sans Symbols"/>
            </a:endParaRPr>
          </a:p>
          <a:p>
            <a:pPr algn="just" rtl="0" fontAlgn="base">
              <a:spcBef>
                <a:spcPts val="0"/>
              </a:spcBef>
              <a:spcAft>
                <a:spcPts val="0"/>
              </a:spcAft>
              <a:buFont typeface="Arial" panose="020B0604020202020204" pitchFamily="34" charset="0"/>
              <a:buChar char="•"/>
            </a:pPr>
            <a:r>
              <a:rPr lang="en-US" sz="2400" b="0" i="0" u="none" strike="noStrike" dirty="0">
                <a:solidFill>
                  <a:schemeClr val="tx1"/>
                </a:solidFill>
                <a:effectLst/>
                <a:latin typeface="Arial" panose="020B0604020202020204" pitchFamily="34" charset="0"/>
              </a:rPr>
              <a:t>The core goal is to extract region of interests from 3D scans of a patient. </a:t>
            </a:r>
            <a:endParaRPr lang="en-US" sz="2400" b="0" i="0" u="none" strike="noStrike" dirty="0">
              <a:solidFill>
                <a:schemeClr val="tx1"/>
              </a:solidFill>
              <a:effectLst/>
              <a:latin typeface="Noto Sans Symbols"/>
            </a:endParaRPr>
          </a:p>
          <a:p>
            <a:endParaRPr lang="en-IN" sz="2000" dirty="0"/>
          </a:p>
        </p:txBody>
      </p:sp>
      <p:sp>
        <p:nvSpPr>
          <p:cNvPr id="3" name="Text Placeholder 2">
            <a:extLst>
              <a:ext uri="{FF2B5EF4-FFF2-40B4-BE49-F238E27FC236}">
                <a16:creationId xmlns:a16="http://schemas.microsoft.com/office/drawing/2014/main" id="{59EDC2F4-3A4A-FEA2-E4E8-C5B95B713E9E}"/>
              </a:ext>
            </a:extLst>
          </p:cNvPr>
          <p:cNvSpPr>
            <a:spLocks noGrp="1"/>
          </p:cNvSpPr>
          <p:nvPr>
            <p:ph type="body" sz="quarter" idx="15"/>
          </p:nvPr>
        </p:nvSpPr>
        <p:spPr/>
        <p:txBody>
          <a:bodyPr/>
          <a:lstStyle/>
          <a:p>
            <a:r>
              <a:rPr lang="en-CA" dirty="0"/>
              <a:t>Abstract</a:t>
            </a:r>
            <a:endParaRPr lang="en-IN" dirty="0"/>
          </a:p>
        </p:txBody>
      </p:sp>
    </p:spTree>
    <p:extLst>
      <p:ext uri="{BB962C8B-B14F-4D97-AF65-F5344CB8AC3E}">
        <p14:creationId xmlns:p14="http://schemas.microsoft.com/office/powerpoint/2010/main" val="947290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A1FF37-138B-CB93-FB4A-37FFA3693266}"/>
              </a:ext>
            </a:extLst>
          </p:cNvPr>
          <p:cNvSpPr>
            <a:spLocks noGrp="1"/>
          </p:cNvSpPr>
          <p:nvPr>
            <p:ph type="body" sz="quarter" idx="15"/>
          </p:nvPr>
        </p:nvSpPr>
        <p:spPr>
          <a:xfrm>
            <a:off x="645824" y="686125"/>
            <a:ext cx="7218015" cy="868651"/>
          </a:xfrm>
        </p:spPr>
        <p:txBody>
          <a:bodyPr>
            <a:normAutofit/>
          </a:bodyPr>
          <a:lstStyle/>
          <a:p>
            <a:r>
              <a:rPr lang="en-CA" dirty="0"/>
              <a:t>Business Use Case</a:t>
            </a:r>
            <a:endParaRPr lang="en-IN" dirty="0"/>
          </a:p>
        </p:txBody>
      </p:sp>
      <p:pic>
        <p:nvPicPr>
          <p:cNvPr id="5" name="Picture 4">
            <a:extLst>
              <a:ext uri="{FF2B5EF4-FFF2-40B4-BE49-F238E27FC236}">
                <a16:creationId xmlns:a16="http://schemas.microsoft.com/office/drawing/2014/main" id="{D4845F81-4065-1CF2-BF5D-A1F28A4171AD}"/>
              </a:ext>
            </a:extLst>
          </p:cNvPr>
          <p:cNvPicPr>
            <a:picLocks noChangeAspect="1"/>
          </p:cNvPicPr>
          <p:nvPr/>
        </p:nvPicPr>
        <p:blipFill>
          <a:blip r:embed="rId2"/>
          <a:stretch>
            <a:fillRect/>
          </a:stretch>
        </p:blipFill>
        <p:spPr>
          <a:xfrm>
            <a:off x="4618783" y="1868596"/>
            <a:ext cx="2690093" cy="1432684"/>
          </a:xfrm>
          <a:prstGeom prst="rect">
            <a:avLst/>
          </a:prstGeom>
        </p:spPr>
      </p:pic>
      <p:pic>
        <p:nvPicPr>
          <p:cNvPr id="7" name="Picture 6">
            <a:extLst>
              <a:ext uri="{FF2B5EF4-FFF2-40B4-BE49-F238E27FC236}">
                <a16:creationId xmlns:a16="http://schemas.microsoft.com/office/drawing/2014/main" id="{D666A74C-B5FE-CD8B-5CB8-E17BE5BFD3EE}"/>
              </a:ext>
            </a:extLst>
          </p:cNvPr>
          <p:cNvPicPr>
            <a:picLocks noChangeAspect="1"/>
          </p:cNvPicPr>
          <p:nvPr/>
        </p:nvPicPr>
        <p:blipFill>
          <a:blip r:embed="rId3"/>
          <a:stretch>
            <a:fillRect/>
          </a:stretch>
        </p:blipFill>
        <p:spPr>
          <a:xfrm>
            <a:off x="989323" y="2987350"/>
            <a:ext cx="2690093" cy="1569856"/>
          </a:xfrm>
          <a:prstGeom prst="rect">
            <a:avLst/>
          </a:prstGeom>
        </p:spPr>
      </p:pic>
      <p:pic>
        <p:nvPicPr>
          <p:cNvPr id="9" name="Picture 8">
            <a:extLst>
              <a:ext uri="{FF2B5EF4-FFF2-40B4-BE49-F238E27FC236}">
                <a16:creationId xmlns:a16="http://schemas.microsoft.com/office/drawing/2014/main" id="{E7130899-4C88-CA58-1191-7E5390413700}"/>
              </a:ext>
            </a:extLst>
          </p:cNvPr>
          <p:cNvPicPr>
            <a:picLocks noChangeAspect="1"/>
          </p:cNvPicPr>
          <p:nvPr/>
        </p:nvPicPr>
        <p:blipFill>
          <a:blip r:embed="rId4"/>
          <a:stretch>
            <a:fillRect/>
          </a:stretch>
        </p:blipFill>
        <p:spPr>
          <a:xfrm>
            <a:off x="8339691" y="3141246"/>
            <a:ext cx="2766869" cy="1478408"/>
          </a:xfrm>
          <a:prstGeom prst="rect">
            <a:avLst/>
          </a:prstGeom>
        </p:spPr>
      </p:pic>
      <p:pic>
        <p:nvPicPr>
          <p:cNvPr id="11" name="Picture 10">
            <a:extLst>
              <a:ext uri="{FF2B5EF4-FFF2-40B4-BE49-F238E27FC236}">
                <a16:creationId xmlns:a16="http://schemas.microsoft.com/office/drawing/2014/main" id="{6830B873-41DA-71D8-38AA-1FB8900423A8}"/>
              </a:ext>
            </a:extLst>
          </p:cNvPr>
          <p:cNvPicPr>
            <a:picLocks noChangeAspect="1"/>
          </p:cNvPicPr>
          <p:nvPr/>
        </p:nvPicPr>
        <p:blipFill>
          <a:blip r:embed="rId5"/>
          <a:stretch>
            <a:fillRect/>
          </a:stretch>
        </p:blipFill>
        <p:spPr>
          <a:xfrm>
            <a:off x="4618783" y="3764721"/>
            <a:ext cx="2690092" cy="1478408"/>
          </a:xfrm>
          <a:prstGeom prst="rect">
            <a:avLst/>
          </a:prstGeom>
        </p:spPr>
      </p:pic>
      <p:sp>
        <p:nvSpPr>
          <p:cNvPr id="12" name="TextBox 11">
            <a:extLst>
              <a:ext uri="{FF2B5EF4-FFF2-40B4-BE49-F238E27FC236}">
                <a16:creationId xmlns:a16="http://schemas.microsoft.com/office/drawing/2014/main" id="{CB014114-1742-9984-3CC9-C6BC86FCE928}"/>
              </a:ext>
            </a:extLst>
          </p:cNvPr>
          <p:cNvSpPr txBox="1"/>
          <p:nvPr/>
        </p:nvSpPr>
        <p:spPr>
          <a:xfrm>
            <a:off x="5411026" y="3275355"/>
            <a:ext cx="1498535" cy="461665"/>
          </a:xfrm>
          <a:prstGeom prst="rect">
            <a:avLst/>
          </a:prstGeom>
          <a:noFill/>
        </p:spPr>
        <p:txBody>
          <a:bodyPr wrap="square" rtlCol="0">
            <a:spAutoFit/>
          </a:bodyPr>
          <a:lstStyle/>
          <a:p>
            <a:r>
              <a:rPr lang="en-IN" sz="2400" dirty="0"/>
              <a:t>Hospital</a:t>
            </a:r>
            <a:r>
              <a:rPr lang="en-IN" dirty="0"/>
              <a:t> </a:t>
            </a:r>
          </a:p>
        </p:txBody>
      </p:sp>
      <p:sp>
        <p:nvSpPr>
          <p:cNvPr id="15" name="TextBox 14">
            <a:extLst>
              <a:ext uri="{FF2B5EF4-FFF2-40B4-BE49-F238E27FC236}">
                <a16:creationId xmlns:a16="http://schemas.microsoft.com/office/drawing/2014/main" id="{E19988DF-86B5-07B3-BB4B-89BD68316348}"/>
              </a:ext>
            </a:extLst>
          </p:cNvPr>
          <p:cNvSpPr txBox="1"/>
          <p:nvPr/>
        </p:nvSpPr>
        <p:spPr>
          <a:xfrm>
            <a:off x="8678008" y="4677630"/>
            <a:ext cx="2428552" cy="461665"/>
          </a:xfrm>
          <a:prstGeom prst="rect">
            <a:avLst/>
          </a:prstGeom>
          <a:noFill/>
        </p:spPr>
        <p:txBody>
          <a:bodyPr wrap="square" rtlCol="0">
            <a:spAutoFit/>
          </a:bodyPr>
          <a:lstStyle/>
          <a:p>
            <a:r>
              <a:rPr lang="en-IN" sz="2400" dirty="0"/>
              <a:t>Medical Research</a:t>
            </a:r>
          </a:p>
        </p:txBody>
      </p:sp>
      <p:sp>
        <p:nvSpPr>
          <p:cNvPr id="16" name="TextBox 15">
            <a:extLst>
              <a:ext uri="{FF2B5EF4-FFF2-40B4-BE49-F238E27FC236}">
                <a16:creationId xmlns:a16="http://schemas.microsoft.com/office/drawing/2014/main" id="{9F0E7486-F627-BF0A-72F0-11E58D388F37}"/>
              </a:ext>
            </a:extLst>
          </p:cNvPr>
          <p:cNvSpPr txBox="1"/>
          <p:nvPr/>
        </p:nvSpPr>
        <p:spPr>
          <a:xfrm>
            <a:off x="1274885" y="4628446"/>
            <a:ext cx="2250830" cy="461665"/>
          </a:xfrm>
          <a:prstGeom prst="rect">
            <a:avLst/>
          </a:prstGeom>
          <a:noFill/>
        </p:spPr>
        <p:txBody>
          <a:bodyPr wrap="square" rtlCol="0">
            <a:spAutoFit/>
          </a:bodyPr>
          <a:lstStyle/>
          <a:p>
            <a:r>
              <a:rPr lang="en-IN" sz="2400" dirty="0"/>
              <a:t>Medical School</a:t>
            </a:r>
          </a:p>
        </p:txBody>
      </p:sp>
      <p:sp>
        <p:nvSpPr>
          <p:cNvPr id="18" name="TextBox 17">
            <a:extLst>
              <a:ext uri="{FF2B5EF4-FFF2-40B4-BE49-F238E27FC236}">
                <a16:creationId xmlns:a16="http://schemas.microsoft.com/office/drawing/2014/main" id="{175E08E2-3C21-7E0F-1532-C8A6406DC883}"/>
              </a:ext>
            </a:extLst>
          </p:cNvPr>
          <p:cNvSpPr txBox="1"/>
          <p:nvPr/>
        </p:nvSpPr>
        <p:spPr>
          <a:xfrm>
            <a:off x="4693388" y="5327528"/>
            <a:ext cx="2933809" cy="369332"/>
          </a:xfrm>
          <a:prstGeom prst="rect">
            <a:avLst/>
          </a:prstGeom>
          <a:noFill/>
        </p:spPr>
        <p:txBody>
          <a:bodyPr wrap="square" rtlCol="0">
            <a:spAutoFit/>
          </a:bodyPr>
          <a:lstStyle/>
          <a:p>
            <a:r>
              <a:rPr lang="en-IN" sz="1800" b="0" i="0" u="none" strike="noStrike" dirty="0">
                <a:effectLst/>
                <a:latin typeface="Arial" panose="020B0604020202020204" pitchFamily="34" charset="0"/>
              </a:rPr>
              <a:t>MEDICAL SURGERIES</a:t>
            </a:r>
            <a:endParaRPr lang="en-IN" dirty="0"/>
          </a:p>
        </p:txBody>
      </p:sp>
    </p:spTree>
    <p:extLst>
      <p:ext uri="{BB962C8B-B14F-4D97-AF65-F5344CB8AC3E}">
        <p14:creationId xmlns:p14="http://schemas.microsoft.com/office/powerpoint/2010/main" val="1101008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06B863-2B27-11E5-897F-FC3E7B40BBFE}"/>
              </a:ext>
            </a:extLst>
          </p:cNvPr>
          <p:cNvSpPr>
            <a:spLocks noGrp="1"/>
          </p:cNvSpPr>
          <p:nvPr>
            <p:ph type="body" sz="quarter" idx="14"/>
          </p:nvPr>
        </p:nvSpPr>
        <p:spPr/>
        <p:txBody>
          <a:bodyPr/>
          <a:lstStyle/>
          <a:p>
            <a:pPr algn="just" rtl="0" fontAlgn="base">
              <a:spcBef>
                <a:spcPts val="0"/>
              </a:spcBef>
              <a:spcAft>
                <a:spcPts val="0"/>
              </a:spcAft>
            </a:pPr>
            <a:r>
              <a:rPr lang="en-IN" sz="2800" b="1" i="0" u="none" strike="noStrike" dirty="0">
                <a:solidFill>
                  <a:schemeClr val="tx1"/>
                </a:solidFill>
                <a:effectLst/>
                <a:latin typeface="Barlow Semi Condensed" panose="00000506000000000000" pitchFamily="2" charset="0"/>
              </a:rPr>
              <a:t>HOSPITAL AND MEDICAL SURGERIES</a:t>
            </a:r>
          </a:p>
          <a:p>
            <a:pPr algn="just" rtl="0" fontAlgn="base">
              <a:spcBef>
                <a:spcPts val="0"/>
              </a:spcBef>
              <a:spcAft>
                <a:spcPts val="0"/>
              </a:spcAft>
            </a:pPr>
            <a:r>
              <a:rPr lang="en-IN" sz="2400" b="1" i="0" u="none" strike="noStrike" dirty="0">
                <a:solidFill>
                  <a:srgbClr val="FFFFFF"/>
                </a:solidFill>
                <a:effectLst/>
                <a:latin typeface="Barlow Semi Condensed" panose="00000506000000000000" pitchFamily="2" charset="0"/>
              </a:rPr>
              <a:t>S</a:t>
            </a:r>
            <a:endParaRPr lang="en-US" sz="3200" dirty="0">
              <a:solidFill>
                <a:schemeClr val="tx1"/>
              </a:solidFill>
              <a:latin typeface="Roboto" panose="02000000000000000000" pitchFamily="2" charset="0"/>
            </a:endParaRPr>
          </a:p>
          <a:p>
            <a:pPr algn="just" rtl="0" fontAlgn="base">
              <a:spcBef>
                <a:spcPts val="0"/>
              </a:spcBef>
              <a:spcAft>
                <a:spcPts val="0"/>
              </a:spcAft>
              <a:buFont typeface="Arial" panose="020B0604020202020204" pitchFamily="34" charset="0"/>
              <a:buChar char="•"/>
            </a:pPr>
            <a:r>
              <a:rPr lang="en-US" sz="2400" b="0" i="0" u="none" strike="noStrike" dirty="0">
                <a:solidFill>
                  <a:schemeClr val="tx1"/>
                </a:solidFill>
                <a:effectLst/>
                <a:cs typeface="Arial" panose="020B0604020202020204" pitchFamily="34" charset="0"/>
              </a:rPr>
              <a:t>Brain surgeries are delicate and complex to navigate.</a:t>
            </a:r>
          </a:p>
          <a:p>
            <a:pPr algn="just" rtl="0" fontAlgn="base">
              <a:spcBef>
                <a:spcPts val="0"/>
              </a:spcBef>
              <a:spcAft>
                <a:spcPts val="0"/>
              </a:spcAft>
              <a:buFont typeface="Arial" panose="020B0604020202020204" pitchFamily="34" charset="0"/>
              <a:buChar char="•"/>
            </a:pPr>
            <a:r>
              <a:rPr lang="en-US" sz="2400" dirty="0">
                <a:solidFill>
                  <a:schemeClr val="tx1"/>
                </a:solidFill>
                <a:cs typeface="Arial" panose="020B0604020202020204" pitchFamily="34" charset="0"/>
              </a:rPr>
              <a:t>It’s better than Manual Segmentation, </a:t>
            </a:r>
            <a:r>
              <a:rPr lang="en-US" sz="2400">
                <a:solidFill>
                  <a:schemeClr val="tx1"/>
                </a:solidFill>
                <a:cs typeface="Arial" panose="020B0604020202020204" pitchFamily="34" charset="0"/>
              </a:rPr>
              <a:t>automatic and semi-Automatic </a:t>
            </a:r>
            <a:r>
              <a:rPr lang="en-US" sz="2400" dirty="0">
                <a:solidFill>
                  <a:schemeClr val="tx1"/>
                </a:solidFill>
                <a:cs typeface="Arial" panose="020B0604020202020204" pitchFamily="34" charset="0"/>
              </a:rPr>
              <a:t>segmentation.</a:t>
            </a:r>
            <a:endParaRPr lang="en-US" sz="2400" b="0" i="0" u="none" strike="noStrike" dirty="0">
              <a:solidFill>
                <a:schemeClr val="tx1"/>
              </a:solidFill>
              <a:effectLst/>
              <a:cs typeface="Arial" panose="020B0604020202020204" pitchFamily="34" charset="0"/>
            </a:endParaRPr>
          </a:p>
          <a:p>
            <a:pPr algn="just" rtl="0" fontAlgn="base">
              <a:spcBef>
                <a:spcPts val="0"/>
              </a:spcBef>
              <a:spcAft>
                <a:spcPts val="0"/>
              </a:spcAft>
              <a:buFont typeface="Arial" panose="020B0604020202020204" pitchFamily="34" charset="0"/>
              <a:buChar char="•"/>
            </a:pPr>
            <a:r>
              <a:rPr lang="en-US" sz="2400" b="0" i="0" u="none" strike="noStrike" dirty="0">
                <a:solidFill>
                  <a:schemeClr val="tx1"/>
                </a:solidFill>
                <a:effectLst/>
                <a:cs typeface="Arial" panose="020B0604020202020204" pitchFamily="34" charset="0"/>
              </a:rPr>
              <a:t>Usually surgeons do treatment planning from MRI scans on their computers</a:t>
            </a:r>
          </a:p>
          <a:p>
            <a:pPr algn="just" rtl="0" fontAlgn="base">
              <a:spcBef>
                <a:spcPts val="0"/>
              </a:spcBef>
              <a:spcAft>
                <a:spcPts val="0"/>
              </a:spcAft>
              <a:buFont typeface="Arial" panose="020B0604020202020204" pitchFamily="34" charset="0"/>
              <a:buChar char="•"/>
            </a:pPr>
            <a:r>
              <a:rPr lang="en-US" sz="2400" b="0" i="0" u="none" strike="noStrike" dirty="0">
                <a:solidFill>
                  <a:schemeClr val="tx1"/>
                </a:solidFill>
                <a:effectLst/>
                <a:cs typeface="Arial" panose="020B0604020202020204" pitchFamily="34" charset="0"/>
              </a:rPr>
              <a:t>However, this can be sophisticated with deep learning if the 3D ROI can be extracted and visualized accurately in VR</a:t>
            </a:r>
          </a:p>
          <a:p>
            <a:pPr algn="just" rtl="0" fontAlgn="base">
              <a:spcBef>
                <a:spcPts val="0"/>
              </a:spcBef>
              <a:spcAft>
                <a:spcPts val="0"/>
              </a:spcAft>
              <a:buFont typeface="Arial" panose="020B0604020202020204" pitchFamily="34" charset="0"/>
              <a:buChar char="•"/>
            </a:pPr>
            <a:r>
              <a:rPr lang="en-US" sz="2400" b="0" i="0" u="none" strike="noStrike" dirty="0">
                <a:solidFill>
                  <a:schemeClr val="tx1"/>
                </a:solidFill>
                <a:effectLst/>
                <a:cs typeface="Arial" panose="020B0604020202020204" pitchFamily="34" charset="0"/>
              </a:rPr>
              <a:t>If implemented in VR , doctors worldwide can collaborate and seek second opinion.</a:t>
            </a:r>
          </a:p>
          <a:p>
            <a:endParaRPr lang="en-IN" dirty="0"/>
          </a:p>
        </p:txBody>
      </p:sp>
      <p:sp>
        <p:nvSpPr>
          <p:cNvPr id="3" name="Text Placeholder 2">
            <a:extLst>
              <a:ext uri="{FF2B5EF4-FFF2-40B4-BE49-F238E27FC236}">
                <a16:creationId xmlns:a16="http://schemas.microsoft.com/office/drawing/2014/main" id="{6CA1FF37-138B-CB93-FB4A-37FFA3693266}"/>
              </a:ext>
            </a:extLst>
          </p:cNvPr>
          <p:cNvSpPr>
            <a:spLocks noGrp="1"/>
          </p:cNvSpPr>
          <p:nvPr>
            <p:ph type="body" sz="quarter" idx="15"/>
          </p:nvPr>
        </p:nvSpPr>
        <p:spPr>
          <a:xfrm>
            <a:off x="645824" y="686125"/>
            <a:ext cx="7218015" cy="868651"/>
          </a:xfrm>
        </p:spPr>
        <p:txBody>
          <a:bodyPr>
            <a:normAutofit/>
          </a:bodyPr>
          <a:lstStyle/>
          <a:p>
            <a:r>
              <a:rPr lang="en-CA" dirty="0"/>
              <a:t>Important Use Case</a:t>
            </a:r>
            <a:endParaRPr lang="en-IN" dirty="0"/>
          </a:p>
        </p:txBody>
      </p:sp>
    </p:spTree>
    <p:extLst>
      <p:ext uri="{BB962C8B-B14F-4D97-AF65-F5344CB8AC3E}">
        <p14:creationId xmlns:p14="http://schemas.microsoft.com/office/powerpoint/2010/main" val="2706589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4E11357-F982-B52C-9310-A05E132FCD44}"/>
              </a:ext>
            </a:extLst>
          </p:cNvPr>
          <p:cNvSpPr>
            <a:spLocks noGrp="1"/>
          </p:cNvSpPr>
          <p:nvPr>
            <p:ph type="body" sz="quarter" idx="14"/>
          </p:nvPr>
        </p:nvSpPr>
        <p:spPr/>
        <p:txBody>
          <a:bodyPr/>
          <a:lstStyle/>
          <a:p>
            <a:pPr rtl="0" fontAlgn="base">
              <a:spcBef>
                <a:spcPts val="0"/>
              </a:spcBef>
              <a:spcAft>
                <a:spcPts val="0"/>
              </a:spcAft>
              <a:buFont typeface="Arial" panose="020B0604020202020204" pitchFamily="34" charset="0"/>
              <a:buChar char="•"/>
            </a:pPr>
            <a:r>
              <a:rPr lang="en-US" sz="2000" b="0" i="0" u="none" strike="noStrike" dirty="0">
                <a:solidFill>
                  <a:schemeClr val="tx1"/>
                </a:solidFill>
                <a:effectLst/>
                <a:latin typeface="Roboto" panose="02000000000000000000" pitchFamily="2" charset="0"/>
              </a:rPr>
              <a:t>First and foremost challenge is procuring the dataset, the first lead obtained was the BraTS 2020</a:t>
            </a:r>
            <a:endParaRPr lang="en-US" sz="2000" b="0" i="0" u="none" strike="noStrike" dirty="0">
              <a:solidFill>
                <a:schemeClr val="tx1"/>
              </a:solidFill>
              <a:effectLst/>
              <a:latin typeface="Noto Sans Symbols"/>
            </a:endParaRPr>
          </a:p>
          <a:p>
            <a:pPr rtl="0" fontAlgn="base">
              <a:spcBef>
                <a:spcPts val="0"/>
              </a:spcBef>
              <a:spcAft>
                <a:spcPts val="0"/>
              </a:spcAft>
              <a:buFont typeface="Arial" panose="020B0604020202020204" pitchFamily="34" charset="0"/>
              <a:buChar char="•"/>
            </a:pPr>
            <a:r>
              <a:rPr lang="en-US" sz="2000" b="0" i="0" u="none" strike="noStrike" dirty="0">
                <a:solidFill>
                  <a:schemeClr val="tx1"/>
                </a:solidFill>
                <a:effectLst/>
                <a:latin typeface="Roboto" panose="02000000000000000000" pitchFamily="2" charset="0"/>
              </a:rPr>
              <a:t>It has a few hundred Multi Region Tumor scans of different patients</a:t>
            </a:r>
            <a:endParaRPr lang="en-US" sz="2000" b="0" i="0" u="none" strike="noStrike" dirty="0">
              <a:solidFill>
                <a:schemeClr val="tx1"/>
              </a:solidFill>
              <a:effectLst/>
              <a:latin typeface="Noto Sans Symbols"/>
            </a:endParaRPr>
          </a:p>
          <a:p>
            <a:pPr rtl="0" fontAlgn="base">
              <a:spcBef>
                <a:spcPts val="0"/>
              </a:spcBef>
              <a:spcAft>
                <a:spcPts val="0"/>
              </a:spcAft>
              <a:buFont typeface="Arial" panose="020B0604020202020204" pitchFamily="34" charset="0"/>
              <a:buChar char="•"/>
            </a:pPr>
            <a:r>
              <a:rPr lang="en-US" sz="2000" b="0" i="0" u="none" strike="noStrike" dirty="0">
                <a:solidFill>
                  <a:schemeClr val="tx1"/>
                </a:solidFill>
                <a:effectLst/>
                <a:latin typeface="Roboto" panose="02000000000000000000" pitchFamily="2" charset="0"/>
              </a:rPr>
              <a:t>It also has a csv file of survivability prediction for the same cancer patients, hence a 2-fold Deep learning model can be optimized</a:t>
            </a:r>
            <a:endParaRPr lang="en-US" sz="2000" b="0" i="0" u="none" strike="noStrike" dirty="0">
              <a:solidFill>
                <a:schemeClr val="tx1"/>
              </a:solidFill>
              <a:effectLst/>
              <a:latin typeface="Noto Sans Symbols"/>
            </a:endParaRPr>
          </a:p>
          <a:p>
            <a:pPr rtl="0" fontAlgn="base">
              <a:spcBef>
                <a:spcPts val="0"/>
              </a:spcBef>
              <a:spcAft>
                <a:spcPts val="0"/>
              </a:spcAft>
              <a:buFont typeface="Arial" panose="020B0604020202020204" pitchFamily="34" charset="0"/>
              <a:buChar char="•"/>
            </a:pPr>
            <a:r>
              <a:rPr lang="en-US" sz="2000" b="0" i="0" u="none" strike="noStrike" dirty="0">
                <a:solidFill>
                  <a:schemeClr val="tx1"/>
                </a:solidFill>
                <a:effectLst/>
                <a:latin typeface="Roboto" panose="02000000000000000000" pitchFamily="2" charset="0"/>
              </a:rPr>
              <a:t>Testing it’s actual use case in VR Goggles has to be experimented with doctors/surgeons in hospitals. This can be costly for deployment</a:t>
            </a:r>
            <a:endParaRPr lang="en-US" sz="2000" b="0" i="0" u="none" strike="noStrike" dirty="0">
              <a:solidFill>
                <a:schemeClr val="tx1"/>
              </a:solidFill>
              <a:effectLst/>
              <a:latin typeface="Noto Sans Symbols"/>
            </a:endParaRPr>
          </a:p>
          <a:p>
            <a:pPr rtl="0" fontAlgn="base">
              <a:spcBef>
                <a:spcPts val="0"/>
              </a:spcBef>
              <a:spcAft>
                <a:spcPts val="0"/>
              </a:spcAft>
              <a:buFont typeface="Arial" panose="020B0604020202020204" pitchFamily="34" charset="0"/>
              <a:buChar char="•"/>
            </a:pPr>
            <a:r>
              <a:rPr lang="en-US" sz="2000" b="0" i="0" u="none" strike="noStrike" dirty="0">
                <a:solidFill>
                  <a:schemeClr val="tx1"/>
                </a:solidFill>
                <a:effectLst/>
                <a:latin typeface="Roboto" panose="02000000000000000000" pitchFamily="2" charset="0"/>
              </a:rPr>
              <a:t>High end GPUs are required as we are dealing with large CV models with 3D Kernels and images are no longer 2D!</a:t>
            </a:r>
            <a:endParaRPr lang="en-US" sz="2000" b="0" i="0" u="none" strike="noStrike" dirty="0">
              <a:solidFill>
                <a:schemeClr val="tx1"/>
              </a:solidFill>
              <a:effectLst/>
              <a:latin typeface="Noto Sans Symbols"/>
            </a:endParaRPr>
          </a:p>
          <a:p>
            <a:pPr rtl="0" fontAlgn="base">
              <a:spcBef>
                <a:spcPts val="0"/>
              </a:spcBef>
              <a:spcAft>
                <a:spcPts val="0"/>
              </a:spcAft>
              <a:buFont typeface="Arial" panose="020B0604020202020204" pitchFamily="34" charset="0"/>
              <a:buChar char="•"/>
            </a:pPr>
            <a:r>
              <a:rPr lang="en-US" sz="2000" b="0" i="0" u="none" strike="noStrike" dirty="0">
                <a:solidFill>
                  <a:schemeClr val="tx1"/>
                </a:solidFill>
                <a:effectLst/>
                <a:latin typeface="Roboto" panose="02000000000000000000" pitchFamily="2" charset="0"/>
              </a:rPr>
              <a:t>Scalability and compression has to be observed to see feasibility for deployment in VR headsets</a:t>
            </a:r>
            <a:endParaRPr lang="en-US" sz="2000" b="0" i="0" u="none" strike="noStrike" dirty="0">
              <a:solidFill>
                <a:schemeClr val="tx1"/>
              </a:solidFill>
              <a:effectLst/>
              <a:latin typeface="Noto Sans Symbols"/>
            </a:endParaRPr>
          </a:p>
          <a:p>
            <a:pPr rtl="0" fontAlgn="base">
              <a:spcBef>
                <a:spcPts val="0"/>
              </a:spcBef>
              <a:spcAft>
                <a:spcPts val="0"/>
              </a:spcAft>
              <a:buFont typeface="Arial" panose="020B0604020202020204" pitchFamily="34" charset="0"/>
              <a:buChar char="•"/>
            </a:pPr>
            <a:r>
              <a:rPr lang="en-US" sz="2000" b="0" i="0" u="none" strike="noStrike" dirty="0">
                <a:solidFill>
                  <a:schemeClr val="tx1"/>
                </a:solidFill>
                <a:effectLst/>
                <a:latin typeface="Roboto" panose="02000000000000000000" pitchFamily="2" charset="0"/>
              </a:rPr>
              <a:t>A general model that can handle small and large organs/multiple </a:t>
            </a:r>
            <a:r>
              <a:rPr lang="en-US" sz="2000" b="0" i="0" u="none" strike="noStrike" dirty="0" err="1">
                <a:solidFill>
                  <a:schemeClr val="tx1"/>
                </a:solidFill>
                <a:effectLst/>
                <a:latin typeface="Roboto" panose="02000000000000000000" pitchFamily="2" charset="0"/>
              </a:rPr>
              <a:t>regions.etc</a:t>
            </a:r>
            <a:endParaRPr lang="en-US" sz="2000" b="0" i="0" u="none" strike="noStrike" dirty="0">
              <a:solidFill>
                <a:schemeClr val="tx1"/>
              </a:solidFill>
              <a:effectLst/>
              <a:latin typeface="Noto Sans Symbols"/>
            </a:endParaRPr>
          </a:p>
          <a:p>
            <a:pPr rtl="0" fontAlgn="base">
              <a:spcBef>
                <a:spcPts val="0"/>
              </a:spcBef>
              <a:spcAft>
                <a:spcPts val="0"/>
              </a:spcAft>
              <a:buFont typeface="Arial" panose="020B0604020202020204" pitchFamily="34" charset="0"/>
              <a:buChar char="•"/>
            </a:pPr>
            <a:r>
              <a:rPr lang="en-US" sz="2000" b="0" i="0" u="none" strike="noStrike" dirty="0">
                <a:solidFill>
                  <a:schemeClr val="tx1"/>
                </a:solidFill>
                <a:effectLst/>
                <a:latin typeface="Roboto" panose="02000000000000000000" pitchFamily="2" charset="0"/>
              </a:rPr>
              <a:t>Speed and Efficiency</a:t>
            </a:r>
            <a:endParaRPr lang="en-US" sz="2000" b="0" i="0" u="none" strike="noStrike" dirty="0">
              <a:solidFill>
                <a:schemeClr val="tx1"/>
              </a:solidFill>
              <a:effectLst/>
              <a:latin typeface="Noto Sans Symbols"/>
            </a:endParaRPr>
          </a:p>
          <a:p>
            <a:endParaRPr lang="en-IN" dirty="0"/>
          </a:p>
        </p:txBody>
      </p:sp>
      <p:sp>
        <p:nvSpPr>
          <p:cNvPr id="3" name="Text Placeholder 2">
            <a:extLst>
              <a:ext uri="{FF2B5EF4-FFF2-40B4-BE49-F238E27FC236}">
                <a16:creationId xmlns:a16="http://schemas.microsoft.com/office/drawing/2014/main" id="{58839047-BB26-54C5-4024-CA13EE6F3E55}"/>
              </a:ext>
            </a:extLst>
          </p:cNvPr>
          <p:cNvSpPr>
            <a:spLocks noGrp="1"/>
          </p:cNvSpPr>
          <p:nvPr>
            <p:ph type="body" sz="quarter" idx="15"/>
          </p:nvPr>
        </p:nvSpPr>
        <p:spPr>
          <a:xfrm>
            <a:off x="645825" y="686125"/>
            <a:ext cx="8287160" cy="868651"/>
          </a:xfrm>
        </p:spPr>
        <p:txBody>
          <a:bodyPr>
            <a:normAutofit/>
          </a:bodyPr>
          <a:lstStyle/>
          <a:p>
            <a:r>
              <a:rPr lang="en-CA" dirty="0"/>
              <a:t>Challenges Faced</a:t>
            </a:r>
            <a:endParaRPr lang="en-IN" dirty="0"/>
          </a:p>
        </p:txBody>
      </p:sp>
    </p:spTree>
    <p:extLst>
      <p:ext uri="{BB962C8B-B14F-4D97-AF65-F5344CB8AC3E}">
        <p14:creationId xmlns:p14="http://schemas.microsoft.com/office/powerpoint/2010/main" val="2441641006"/>
      </p:ext>
    </p:extLst>
  </p:cSld>
  <p:clrMapOvr>
    <a:masterClrMapping/>
  </p:clrMapOvr>
</p:sld>
</file>

<file path=ppt/theme/theme1.xml><?xml version="1.0" encoding="utf-8"?>
<a:theme xmlns:a="http://schemas.openxmlformats.org/drawingml/2006/main" name="Office Theme">
  <a:themeElements>
    <a:clrScheme name="Corporate Gurukul Colour Values">
      <a:dk1>
        <a:srgbClr val="000000"/>
      </a:dk1>
      <a:lt1>
        <a:srgbClr val="FFFFFF"/>
      </a:lt1>
      <a:dk2>
        <a:srgbClr val="44546A"/>
      </a:dk2>
      <a:lt2>
        <a:srgbClr val="E7E6E6"/>
      </a:lt2>
      <a:accent1>
        <a:srgbClr val="0053A6"/>
      </a:accent1>
      <a:accent2>
        <a:srgbClr val="FFC10D"/>
      </a:accent2>
      <a:accent3>
        <a:srgbClr val="0053A6"/>
      </a:accent3>
      <a:accent4>
        <a:srgbClr val="FFC10D"/>
      </a:accent4>
      <a:accent5>
        <a:srgbClr val="0053A6"/>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0109_Corporate Gurukul_PPT" id="{22D50F27-578B-DC48-809A-75FF590402D5}" vid="{8550C40E-8EBD-BE44-98D1-C7BED291D77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{AFDC821A-F5C7-2E40-942A-2FD1C50DBACB}tf16401378</Template>
  <TotalTime>1195</TotalTime>
  <Words>929</Words>
  <Application>Microsoft Macintosh PowerPoint</Application>
  <PresentationFormat>Widescreen</PresentationFormat>
  <Paragraphs>186</Paragraphs>
  <Slides>46</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Noto Sans Symbols</vt:lpstr>
      <vt:lpstr>Arial</vt:lpstr>
      <vt:lpstr>Bahnschrift SemiBold</vt:lpstr>
      <vt:lpstr>Barlow Semi Condensed</vt:lpstr>
      <vt:lpstr>Calibri</vt:lpstr>
      <vt:lpstr>Calibri Light</vt:lpstr>
      <vt:lpstr>Roboto</vt:lpstr>
      <vt:lpstr>Office Theme</vt:lpstr>
      <vt:lpstr>EXTRACTION AND VISUALIZATION OF ANATOMICAL ATLASES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Manu Nair</dc:creator>
  <cp:lastModifiedBy>ANTRANG AGRAWAL</cp:lastModifiedBy>
  <cp:revision>59</cp:revision>
  <dcterms:created xsi:type="dcterms:W3CDTF">2020-11-09T11:21:04Z</dcterms:created>
  <dcterms:modified xsi:type="dcterms:W3CDTF">2023-08-06T08:38:33Z</dcterms:modified>
</cp:coreProperties>
</file>